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3" r:id="rId3"/>
    <p:sldId id="292" r:id="rId4"/>
    <p:sldId id="278" r:id="rId5"/>
    <p:sldId id="284" r:id="rId6"/>
    <p:sldId id="291" r:id="rId7"/>
    <p:sldId id="279" r:id="rId8"/>
    <p:sldId id="285" r:id="rId9"/>
    <p:sldId id="290" r:id="rId10"/>
    <p:sldId id="280" r:id="rId11"/>
    <p:sldId id="286" r:id="rId12"/>
    <p:sldId id="289" r:id="rId13"/>
    <p:sldId id="281" r:id="rId14"/>
    <p:sldId id="287" r:id="rId15"/>
    <p:sldId id="288" r:id="rId16"/>
    <p:sldId id="282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833" autoAdjust="0"/>
  </p:normalViewPr>
  <p:slideViewPr>
    <p:cSldViewPr>
      <p:cViewPr varScale="1">
        <p:scale>
          <a:sx n="102" d="100"/>
          <a:sy n="102" d="100"/>
        </p:scale>
        <p:origin x="-22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png"/><Relationship Id="rId7" Type="http://schemas.openxmlformats.org/officeDocument/2006/relationships/slide" Target="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oleObject" Target="../embeddings/oleObject1.bin"/><Relationship Id="rId9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png"/><Relationship Id="rId7" Type="http://schemas.openxmlformats.org/officeDocument/2006/relationships/slide" Target="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oleObject" Target="../embeddings/oleObject12.bin"/><Relationship Id="rId9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slide" Target="slide1.xml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png"/><Relationship Id="rId7" Type="http://schemas.openxmlformats.org/officeDocument/2006/relationships/slide" Target="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oleObject" Target="../embeddings/oleObject15.bin"/><Relationship Id="rId9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5" Type="http://schemas.openxmlformats.org/officeDocument/2006/relationships/slide" Target="slide1.xml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slide" Target="slide1.x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png"/><Relationship Id="rId7" Type="http://schemas.openxmlformats.org/officeDocument/2006/relationships/slide" Target="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oleObject" Target="../embeddings/oleObject18.bin"/><Relationship Id="rId9" Type="http://schemas.openxmlformats.org/officeDocument/2006/relationships/slide" Target="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slide" Target="slide1.x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slide" Target="slide1.x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png"/><Relationship Id="rId7" Type="http://schemas.openxmlformats.org/officeDocument/2006/relationships/slide" Target="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oleObject" Target="../embeddings/oleObject4.bin"/><Relationship Id="rId9" Type="http://schemas.openxmlformats.org/officeDocument/2006/relationships/slide" Target="slide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slide" Target="slide1.xml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.wmf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.png"/><Relationship Id="rId7" Type="http://schemas.openxmlformats.org/officeDocument/2006/relationships/slide" Target="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oleObject" Target="../embeddings/oleObject9.bin"/><Relationship Id="rId9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slide" Target="slide1.xml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2560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Blood Vessel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19" name="Rounded Rectangle 18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5181600" y="23431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5146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1085850" y="35623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37719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5240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9" action="ppaction://hlinksldjump"/>
          </p:cNvPr>
          <p:cNvSpPr/>
          <p:nvPr/>
        </p:nvSpPr>
        <p:spPr>
          <a:xfrm>
            <a:off x="645795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Interface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5632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Blood Vessel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5181600" y="23431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5146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1085850" y="35623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37719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5240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9" action="ppaction://hlinksldjump"/>
          </p:cNvPr>
          <p:cNvSpPr/>
          <p:nvPr/>
        </p:nvSpPr>
        <p:spPr>
          <a:xfrm>
            <a:off x="645795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Interface</a:t>
            </a:r>
            <a:endParaRPr lang="en-US" dirty="0"/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7885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81922" name="Picture" r:id="rId4" imgW="4386072" imgH="152400" progId="Word.Picture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Cell Framing Adapter</a:t>
            </a:r>
          </a:p>
        </p:txBody>
      </p:sp>
      <p:pic>
        <p:nvPicPr>
          <p:cNvPr id="18436" name="Picture 4" descr="R:\hm4\hardware\CFA300\Images\cover orig.jpg"/>
          <p:cNvPicPr>
            <a:picLocks noChangeAspect="1" noChangeArrowheads="1"/>
          </p:cNvPicPr>
          <p:nvPr/>
        </p:nvPicPr>
        <p:blipFill>
          <a:blip r:embed="rId5" cstate="print"/>
          <a:srcRect t="31111" r="8333" b="15556"/>
          <a:stretch>
            <a:fillRect/>
          </a:stretch>
        </p:blipFill>
        <p:spPr bwMode="auto">
          <a:xfrm>
            <a:off x="1943100" y="2419350"/>
            <a:ext cx="4191000" cy="18288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435" name="Picture 3" descr="R:\hm4\hardware\CFA300\Images\cfa300 figur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6200" y="2190750"/>
            <a:ext cx="4850427" cy="1981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437" name="Picture 5" descr="R:\hm4\hardware\CFA300\Images\dual emissi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17720" y="1962150"/>
            <a:ext cx="4297680" cy="268483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Rectangle 10"/>
          <p:cNvSpPr/>
          <p:nvPr/>
        </p:nvSpPr>
        <p:spPr>
          <a:xfrm>
            <a:off x="990600" y="4248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CFA without PMT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57600" y="45529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CFA w/ Dual PMT Option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24200" y="41719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CFA Schematic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86200" y="2114550"/>
            <a:ext cx="3810000" cy="203132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Separation of transmitted light and fluorescence emission.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Square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aperature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to mechanically frame image.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Rotational control of image orientation.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8436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1.15848E-6 L -0.2375 -0.17794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8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56" presetClass="path" presetSubtype="0" accel="50000" decel="5000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16667E-6 -1.75162E-6 L -0.47343 0.17794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8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41" dur="1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5734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Blood Vessel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5181600" y="23431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5146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1085850" y="35623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37719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5240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9" action="ppaction://hlinksldjump"/>
          </p:cNvPr>
          <p:cNvSpPr/>
          <p:nvPr/>
        </p:nvSpPr>
        <p:spPr>
          <a:xfrm>
            <a:off x="645795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Interface</a:t>
            </a:r>
            <a:endParaRPr lang="en-US" dirty="0"/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7987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Fluorescence System Interface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724150"/>
            <a:ext cx="4480560" cy="94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5299" name="Object 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80898" name="Picture" r:id="rId5" imgW="4386072" imgH="152400" progId="Word.Picture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4876800" y="1885950"/>
            <a:ext cx="4114800" cy="280076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Precision control and synchronized acquisition.</a:t>
            </a: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Dual PMT inputs.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Start in (TTL).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Mark in (TTL).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Analog to Digital. Four channels of 16-bit A/D with input voltage range of ±5V.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Digital to Analog. Two channels of ±5V.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2"/>
                </a:solidFill>
              </a:rPr>
              <a:t>IonOptix</a:t>
            </a:r>
            <a:r>
              <a:rPr lang="en-US" sz="1600" dirty="0" smtClean="0">
                <a:solidFill>
                  <a:schemeClr val="tx2"/>
                </a:solidFill>
              </a:rPr>
              <a:t> 25pin Light Source Control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Provides control signals to/from excitation light source, such as the HyperSwitch or µStep.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5939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Blood Vessel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5181600" y="23431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5146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1085850" y="35623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37719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5240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9" action="ppaction://hlinksldjump"/>
          </p:cNvPr>
          <p:cNvSpPr/>
          <p:nvPr/>
        </p:nvSpPr>
        <p:spPr>
          <a:xfrm>
            <a:off x="645795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smtClean="0">
                <a:solidFill>
                  <a:schemeClr val="tx2">
                    <a:lumMod val="75000"/>
                  </a:schemeClr>
                </a:solidFill>
              </a:rPr>
              <a:t> Interface</a:t>
            </a:r>
            <a:endParaRPr lang="en-US" dirty="0"/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7577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0" y="1352550"/>
            <a:ext cx="5638800" cy="3581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r>
              <a:rPr lang="en-US" sz="1400" b="1" i="1" dirty="0" smtClean="0">
                <a:solidFill>
                  <a:schemeClr val="tx2">
                    <a:lumMod val="75000"/>
                  </a:schemeClr>
                </a:solidFill>
              </a:rPr>
              <a:t>Specifications</a:t>
            </a:r>
            <a:endParaRPr lang="en-US" sz="1400" b="1" i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CCD sensor: 774 pixels wide by 245 lines (progressive) or 490 lines (interlaced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Frame rates (lines): 97Hz (245 lines), 250Hz (87 lines), 500Hz (36 lines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Complete control of camera acquisition window (start pixel &amp; width, start line &amp; height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Selectable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pixel clocks: standard, 2x high-speed, and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low-noise.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12-bit A/D converter with 8 or 12 bit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readout.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Programmable CCD gain and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offset.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Programmable integration time to stop fast movement or increase camera sensitivity. </a:t>
            </a: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Programmable frame interval and external trigger to synchronize with other recording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devices.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Multiple cameras can be exactly synchronized.</a:t>
            </a: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Compatible driver for use with any standard Windows video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application.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SzPct val="125000"/>
              <a:buFont typeface="Arial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Single cable to camera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controller.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MyoCam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-S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28600" y="1885950"/>
            <a:ext cx="4724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52400" y="2266950"/>
            <a:ext cx="5105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28600" y="2419350"/>
            <a:ext cx="5105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8600" y="2800350"/>
            <a:ext cx="5105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28600" y="2952750"/>
            <a:ext cx="5105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28600" y="3105150"/>
            <a:ext cx="5105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8600" y="3333750"/>
            <a:ext cx="5105400" cy="329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8600" y="3638550"/>
            <a:ext cx="5105400" cy="41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600" y="4019550"/>
            <a:ext cx="5105400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8600" y="4171950"/>
            <a:ext cx="5105400" cy="201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8600" y="4400550"/>
            <a:ext cx="5105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28600" y="1885950"/>
            <a:ext cx="5105400" cy="3566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28600" y="2266950"/>
            <a:ext cx="5105400" cy="152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8600" y="2419350"/>
            <a:ext cx="5105400" cy="381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28600" y="2800350"/>
            <a:ext cx="5105400" cy="152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28600" y="2952750"/>
            <a:ext cx="5105400" cy="152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28600" y="3169158"/>
            <a:ext cx="5105400" cy="16459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28600" y="3333750"/>
            <a:ext cx="5105400" cy="34747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8600" y="3638550"/>
            <a:ext cx="5105400" cy="381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28600" y="4019550"/>
            <a:ext cx="5105400" cy="20116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28600" y="4171950"/>
            <a:ext cx="5105400" cy="20116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7" name="Picture 3" descr="R:\SELLING\product figs\myocam-s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8300" y="1825193"/>
            <a:ext cx="5867400" cy="3032557"/>
          </a:xfrm>
          <a:prstGeom prst="rect">
            <a:avLst/>
          </a:prstGeom>
          <a:noFill/>
        </p:spPr>
      </p:pic>
      <p:grpSp>
        <p:nvGrpSpPr>
          <p:cNvPr id="2" name="Group 39"/>
          <p:cNvGrpSpPr/>
          <p:nvPr/>
        </p:nvGrpSpPr>
        <p:grpSpPr>
          <a:xfrm>
            <a:off x="0" y="4793218"/>
            <a:ext cx="9189720" cy="369332"/>
            <a:chOff x="0" y="4793218"/>
            <a:chExt cx="9189720" cy="369332"/>
          </a:xfrm>
        </p:grpSpPr>
        <p:graphicFrame>
          <p:nvGraphicFramePr>
            <p:cNvPr id="16388" name="Object 4"/>
            <p:cNvGraphicFramePr>
              <a:graphicFrameLocks/>
            </p:cNvGraphicFramePr>
            <p:nvPr/>
          </p:nvGraphicFramePr>
          <p:xfrm>
            <a:off x="0" y="4857750"/>
            <a:ext cx="9189720" cy="285750"/>
          </p:xfrm>
          <a:graphic>
            <a:graphicData uri="http://schemas.openxmlformats.org/presentationml/2006/ole">
              <p:oleObj spid="_x0000_s84994" name="Picture" r:id="rId5" imgW="4385880" imgH="153000" progId="Word.Picture.8">
                <p:embed/>
              </p:oleObj>
            </a:graphicData>
          </a:graphic>
        </p:graphicFrame>
        <p:sp>
          <p:nvSpPr>
            <p:cNvPr id="39" name="TextBox 38"/>
            <p:cNvSpPr txBox="1"/>
            <p:nvPr/>
          </p:nvSpPr>
          <p:spPr>
            <a:xfrm>
              <a:off x="1596602" y="4793218"/>
              <a:ext cx="5076518" cy="36933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EAEAEA"/>
                  </a:solidFill>
                </a:rPr>
                <a:t>For vessel diameter measurements at up to 500 Hz.</a:t>
              </a:r>
              <a:endParaRPr lang="en-US" b="1" i="1" dirty="0">
                <a:solidFill>
                  <a:srgbClr val="EAEAEA"/>
                </a:solidFill>
              </a:endParaRPr>
            </a:p>
          </p:txBody>
        </p:sp>
      </p:grpSp>
      <p:sp>
        <p:nvSpPr>
          <p:cNvPr id="37" name="Rounded Rectangle 36">
            <a:hlinkClick r:id="rId6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30417 -0.04294 L 0 -2.74637E-6 " pathEditMode="relative" rAng="0" ptsTypes="AA">
                                      <p:cBhvr>
                                        <p:cTn id="6" dur="1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</p:cBhvr>
                                      <p:by x="63000" y="6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0"/>
                            </p:stCondLst>
                            <p:childTnLst>
                              <p:par>
                                <p:cTn id="46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500"/>
                            </p:stCondLst>
                            <p:childTnLst>
                              <p:par>
                                <p:cTn id="60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0"/>
                            </p:stCondLst>
                            <p:childTnLst>
                              <p:par>
                                <p:cTn id="67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500"/>
                            </p:stCondLst>
                            <p:childTnLst>
                              <p:par>
                                <p:cTn id="74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0"/>
                            </p:stCondLst>
                            <p:childTnLst>
                              <p:par>
                                <p:cTn id="81" presetID="22" presetClass="exit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85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5427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Blood Vessel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5181600" y="23431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5146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1085850" y="35623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37719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5240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9" action="ppaction://hlinksldjump"/>
          </p:cNvPr>
          <p:cNvSpPr/>
          <p:nvPr/>
        </p:nvSpPr>
        <p:spPr>
          <a:xfrm>
            <a:off x="645795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Interface</a:t>
            </a:r>
            <a:endParaRPr lang="en-US" dirty="0"/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7680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4495800" y="1962150"/>
          <a:ext cx="152400" cy="3181350"/>
        </p:xfrm>
        <a:graphic>
          <a:graphicData uri="http://schemas.openxmlformats.org/presentationml/2006/ole">
            <p:oleObj spid="_x0000_s83970" name="Picture" r:id="rId3" imgW="4386072" imgH="152400" progId="Word.Picture.8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4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048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Dual Excitation Light Sources</a:t>
            </a:r>
          </a:p>
        </p:txBody>
      </p:sp>
      <p:pic>
        <p:nvPicPr>
          <p:cNvPr id="17412" name="Picture 4" descr="R:\SELLING\product figs\hsw300b-fig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165" y="1885950"/>
            <a:ext cx="4261435" cy="2743200"/>
          </a:xfrm>
          <a:prstGeom prst="rect">
            <a:avLst/>
          </a:prstGeom>
          <a:noFill/>
        </p:spPr>
      </p:pic>
      <p:graphicFrame>
        <p:nvGraphicFramePr>
          <p:cNvPr id="17413" name="Object 5"/>
          <p:cNvGraphicFramePr>
            <a:graphicFrameLocks/>
          </p:cNvGraphicFramePr>
          <p:nvPr/>
        </p:nvGraphicFramePr>
        <p:xfrm>
          <a:off x="1183982" y="4835074"/>
          <a:ext cx="2209800" cy="179387"/>
        </p:xfrm>
        <a:graphic>
          <a:graphicData uri="http://schemas.openxmlformats.org/presentationml/2006/ole">
            <p:oleObj spid="_x0000_s83971" name="Picture" r:id="rId6" imgW="4386072" imgH="1524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1639954" y="4763185"/>
            <a:ext cx="1224374" cy="3231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1500" b="1" i="1" dirty="0">
                <a:solidFill>
                  <a:srgbClr val="EAEAEA"/>
                </a:solidFill>
                <a:ea typeface="Calibri"/>
                <a:cs typeface="Times New Roman"/>
              </a:rPr>
              <a:t>HyperSwitch </a:t>
            </a:r>
            <a:endParaRPr lang="en-US" sz="1500" dirty="0">
              <a:solidFill>
                <a:srgbClr val="EAEAEA"/>
              </a:solidFill>
            </a:endParaRPr>
          </a:p>
        </p:txBody>
      </p:sp>
      <p:graphicFrame>
        <p:nvGraphicFramePr>
          <p:cNvPr id="18" name="Object 5"/>
          <p:cNvGraphicFramePr>
            <a:graphicFrameLocks/>
          </p:cNvGraphicFramePr>
          <p:nvPr/>
        </p:nvGraphicFramePr>
        <p:xfrm>
          <a:off x="5768340" y="4835074"/>
          <a:ext cx="2209800" cy="179387"/>
        </p:xfrm>
        <a:graphic>
          <a:graphicData uri="http://schemas.openxmlformats.org/presentationml/2006/ole">
            <p:oleObj spid="_x0000_s83972" name="Picture" r:id="rId7" imgW="4386072" imgH="152400" progId="Word.Picture.8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6530871" y="4763185"/>
            <a:ext cx="684739" cy="32316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en-US" sz="1500" b="1" i="1" dirty="0">
                <a:solidFill>
                  <a:srgbClr val="EAEAEA"/>
                </a:solidFill>
                <a:ea typeface="Calibri"/>
                <a:cs typeface="Times New Roman"/>
              </a:rPr>
              <a:t>µStep </a:t>
            </a:r>
            <a:endParaRPr lang="en-US" sz="1500" dirty="0">
              <a:solidFill>
                <a:srgbClr val="EAEAEA"/>
              </a:solidFill>
            </a:endParaRPr>
          </a:p>
        </p:txBody>
      </p:sp>
      <p:pic>
        <p:nvPicPr>
          <p:cNvPr id="17415" name="Picture 7" descr="R:\SELLING\product figs\UStep-200.wmf"/>
          <p:cNvPicPr>
            <a:picLocks noChangeAspect="1" noChangeArrowheads="1"/>
          </p:cNvPicPr>
          <p:nvPr/>
        </p:nvPicPr>
        <p:blipFill>
          <a:blip r:embed="rId8"/>
          <a:srcRect r="33333"/>
          <a:stretch>
            <a:fillRect/>
          </a:stretch>
        </p:blipFill>
        <p:spPr bwMode="auto">
          <a:xfrm>
            <a:off x="5364480" y="1962150"/>
            <a:ext cx="3017520" cy="2745434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51752" y="4296727"/>
            <a:ext cx="4244816" cy="40862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Sub-</a:t>
            </a:r>
            <a:r>
              <a:rPr lang="en-US" dirty="0" err="1" smtClean="0"/>
              <a:t>msec</a:t>
            </a:r>
            <a:r>
              <a:rPr lang="en-US" dirty="0" smtClean="0"/>
              <a:t> switching, 250 true ratios per sec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4296727"/>
            <a:ext cx="4010528" cy="408623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8 true ratios, 1000 pseudo-ratios per sec</a:t>
            </a:r>
            <a:endParaRPr lang="en-US" dirty="0"/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mph" presetSubtype="0" nodeType="after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741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9" presetClass="emph" presetSubtype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30" dur="1000" fill="hold"/>
                                        <p:tgtEl>
                                          <p:spTgt spid="1741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5529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Blood Vessel Recording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5181600" y="23431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HyperSwitch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&amp; µStep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>
            <a:hlinkClick r:id="rId6" action="ppaction://hlinksldjump"/>
          </p:cNvPr>
          <p:cNvSpPr/>
          <p:nvPr/>
        </p:nvSpPr>
        <p:spPr>
          <a:xfrm>
            <a:off x="2514600" y="23050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MyoCam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ounded Rectangle 22">
            <a:hlinkClick r:id="rId7" action="ppaction://hlinksldjump"/>
          </p:cNvPr>
          <p:cNvSpPr/>
          <p:nvPr/>
        </p:nvSpPr>
        <p:spPr>
          <a:xfrm>
            <a:off x="1085850" y="35623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IonWizard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6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ounded Rectangle 23">
            <a:hlinkClick r:id="rId8" action="ppaction://hlinksldjump"/>
          </p:cNvPr>
          <p:cNvSpPr/>
          <p:nvPr/>
        </p:nvSpPr>
        <p:spPr>
          <a:xfrm>
            <a:off x="377190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Cell Framing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Adapter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52400" y="2408307"/>
            <a:ext cx="17526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System</a:t>
            </a:r>
          </a:p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9" action="ppaction://hlinksldjump"/>
          </p:cNvPr>
          <p:cNvSpPr/>
          <p:nvPr/>
        </p:nvSpPr>
        <p:spPr>
          <a:xfrm>
            <a:off x="6457950" y="3638550"/>
            <a:ext cx="16002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FluorescenceSystem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Interface</a:t>
            </a:r>
            <a:endParaRPr lang="en-US" dirty="0"/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Overview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68838"/>
          <a:stretch>
            <a:fillRect/>
          </a:stretch>
        </p:blipFill>
        <p:spPr bwMode="auto">
          <a:xfrm>
            <a:off x="-3" y="-4"/>
            <a:ext cx="9144000" cy="3722786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7782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82946" name="Picture" r:id="rId3" imgW="4386072" imgH="152400" progId="Word.Picture.8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4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" y="12001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IonWizard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 6</a:t>
            </a:r>
          </a:p>
        </p:txBody>
      </p:sp>
      <p:sp>
        <p:nvSpPr>
          <p:cNvPr id="20486" name="AutoShape 6" descr="Real-time detection of the digitized video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9" name="AutoShape 9" descr="The graph displays sarcomere length and the bottom window provides control of the sarcomere length detection paramet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1581150"/>
            <a:ext cx="363526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52400" y="3257550"/>
            <a:ext cx="3429000" cy="1200329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smtClean="0"/>
              <a:t>Single File Data Acquisition </a:t>
            </a:r>
            <a:endParaRPr lang="en-US" smtClean="0"/>
          </a:p>
          <a:p>
            <a:pPr>
              <a:buFont typeface="Wingdings" pitchFamily="2" charset="2"/>
              <a:buChar char="Ø"/>
            </a:pPr>
            <a:r>
              <a:rPr lang="en-US" b="1" smtClean="0"/>
              <a:t>Trace Averaging &amp; Analysis</a:t>
            </a:r>
            <a:endParaRPr lang="en-US" smtClean="0"/>
          </a:p>
          <a:p>
            <a:pPr>
              <a:buFont typeface="Wingdings" pitchFamily="2" charset="2"/>
              <a:buChar char="Ø"/>
            </a:pPr>
            <a:r>
              <a:rPr lang="en-US" b="1" smtClean="0"/>
              <a:t>Clipboard/Export Support</a:t>
            </a:r>
          </a:p>
          <a:p>
            <a:pPr>
              <a:buFont typeface="Wingdings" pitchFamily="2" charset="2"/>
              <a:buChar char="Ø"/>
            </a:pPr>
            <a:r>
              <a:rPr lang="en-US" b="1" smtClean="0"/>
              <a:t>Transient Analysis &amp; Annotation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67200" y="3257550"/>
            <a:ext cx="4800600" cy="1477328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Vessel diameter measured from video contrast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Up to 500 Hz sampling rates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User control of both edges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Real-time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Includes PMT acquisition</a:t>
            </a:r>
          </a:p>
        </p:txBody>
      </p:sp>
      <p:sp>
        <p:nvSpPr>
          <p:cNvPr id="16" name="Rounded Rectangle 15">
            <a:hlinkClick r:id="rId6" action="ppaction://hlinksldjump"/>
          </p:cNvPr>
          <p:cNvSpPr/>
          <p:nvPr/>
        </p:nvSpPr>
        <p:spPr>
          <a:xfrm>
            <a:off x="152400" y="57150"/>
            <a:ext cx="2743200" cy="54864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57850" y="1876425"/>
            <a:ext cx="23431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mp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20495"/>
                                        </p:tgtEl>
                                      </p:cBhvr>
                                      <p:by x="55000" y="5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94444E-6 7.90856E-7 L -0.04045 -0.20173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6" presetClass="emph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72000" y="72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4.91196E-6 L -0.0625 0.00185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250"/>
                            </p:stCondLst>
                            <p:childTnLst>
                              <p:par>
                                <p:cTn id="31" presetID="6" presetClass="emph" presetSubtype="0" accel="50000" decel="5000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72000" y="72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7" grpId="2"/>
      <p:bldP spid="21" grpId="0"/>
      <p:bldP spid="21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431</Words>
  <Application>Microsoft Office PowerPoint</Application>
  <PresentationFormat>On-screen Show (16:9)</PresentationFormat>
  <Paragraphs>148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Soughayer</dc:creator>
  <cp:lastModifiedBy>Joe Soughayer</cp:lastModifiedBy>
  <cp:revision>29</cp:revision>
  <dcterms:created xsi:type="dcterms:W3CDTF">2008-11-06T16:50:45Z</dcterms:created>
  <dcterms:modified xsi:type="dcterms:W3CDTF">2008-11-09T17:00:21Z</dcterms:modified>
</cp:coreProperties>
</file>