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833" autoAdjust="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CB88-E5D6-4AE0-8969-C63D9436F2E8}" type="datetimeFigureOut">
              <a:rPr lang="en-US" smtClean="0"/>
              <a:pPr/>
              <a:t>11/9/2008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2.png"/><Relationship Id="rId7" Type="http://schemas.openxmlformats.org/officeDocument/2006/relationships/image" Target="../media/image7.tiff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jpeg"/><Relationship Id="rId11" Type="http://schemas.openxmlformats.org/officeDocument/2006/relationships/image" Target="../media/image11.tiff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662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6627" name="Picture" r:id="rId5" imgW="4386072" imgH="152400" progId="Word.Picture.8">
              <p:embed/>
            </p:oleObj>
          </a:graphicData>
        </a:graphic>
      </p:graphicFrame>
      <p:sp>
        <p:nvSpPr>
          <p:cNvPr id="9" name="Rounded Rectangle 8">
            <a:hlinkClick r:id="" action="ppaction://hlinkshowjump?jump=endshow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2244626"/>
            <a:ext cx="8763000" cy="2308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Quiescent cells begin losing their contractile properties within 6 to 18 hours.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Pacing maintains protein synthesis and keeps cells in normal nitrogen balance.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The C-Pace/C-Dish system gets up to 70-80% capture (using enough voltage to stimulate 50-60% of the cells has the advantages of pre-selection and optimal maintenance of the healthiest cells).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Facilitates experiments requiring several days and maximizes the number of cells which can be used from each animal.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Our chronic pacers have been used to culture a variety of cells that are electrically coupled </a:t>
            </a:r>
            <a:r>
              <a:rPr lang="en-US" sz="1400" i="1" dirty="0" smtClean="0">
                <a:solidFill>
                  <a:schemeClr val="tx2"/>
                </a:solidFill>
              </a:rPr>
              <a:t>in vivo</a:t>
            </a:r>
            <a:r>
              <a:rPr lang="en-US" sz="1400" dirty="0" smtClean="0">
                <a:solidFill>
                  <a:schemeClr val="tx2"/>
                </a:solidFill>
              </a:rPr>
              <a:t>, including smooth and striated muscle.  They've also been used to facilitate the differentiation of stem cells.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Benefits to Culture Stimulation: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81000" y="1733550"/>
            <a:ext cx="5410200" cy="40862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 cmpd="thickThin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Prevent de-differentiation of cultured </a:t>
            </a:r>
            <a:r>
              <a:rPr lang="en-US" dirty="0" err="1" smtClean="0">
                <a:solidFill>
                  <a:schemeClr val="tx2"/>
                </a:solidFill>
              </a:rPr>
              <a:t>myocytes</a:t>
            </a:r>
            <a:r>
              <a:rPr lang="en-US" dirty="0" smtClean="0">
                <a:solidFill>
                  <a:schemeClr val="tx2"/>
                </a:solidFill>
              </a:rPr>
              <a:t> 	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1037" name="Picture" r:id="rId4" imgW="4386072" imgH="152400" progId="Word.Picture.8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304800" y="2266950"/>
            <a:ext cx="8610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4800" y="2571750"/>
            <a:ext cx="861060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4800" y="2952750"/>
            <a:ext cx="8610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04800" y="3562350"/>
            <a:ext cx="8610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4800" y="4095750"/>
            <a:ext cx="8610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04800" y="2266950"/>
            <a:ext cx="8610600" cy="2286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04800" y="2647950"/>
            <a:ext cx="8610600" cy="36576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" y="2952750"/>
            <a:ext cx="8610600" cy="4572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04800" y="3562350"/>
            <a:ext cx="8610600" cy="3810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hlinkClick r:id="" action="ppaction://hlinkshowjump?jump=endshow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System Components</a:t>
            </a:r>
          </a:p>
        </p:txBody>
      </p:sp>
    </p:spTree>
  </p:cSld>
  <p:clrMapOvr>
    <a:masterClrMapping/>
  </p:clrMapOvr>
  <p:transition spd="slow" advClick="0"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xit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0"/>
                            </p:stCondLst>
                            <p:childTnLst>
                              <p:par>
                                <p:cTn id="24" presetID="22" presetClass="exit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0"/>
                            </p:stCondLst>
                            <p:childTnLst>
                              <p:par>
                                <p:cTn id="31" presetID="22" presetClass="exit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500"/>
                            </p:stCondLst>
                            <p:childTnLst>
                              <p:par>
                                <p:cTn id="38" presetID="22" presetClass="exit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5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0483" name="Picture" r:id="rId4" imgW="4386072" imgH="152400" progId="Word.Picture.8">
              <p:embed/>
            </p:oleObj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6373" y="1885950"/>
            <a:ext cx="2547054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Benefits to Culture Stimulation: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865" y="1885950"/>
            <a:ext cx="2587270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ounded Rectangle 12"/>
          <p:cNvSpPr/>
          <p:nvPr/>
        </p:nvSpPr>
        <p:spPr>
          <a:xfrm>
            <a:off x="228600" y="4525327"/>
            <a:ext cx="3733800" cy="3405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 cmpd="thickThin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Unpaced</a:t>
            </a:r>
            <a:r>
              <a:rPr lang="en-US" sz="1400" b="1" dirty="0" smtClean="0">
                <a:solidFill>
                  <a:schemeClr val="tx2"/>
                </a:solidFill>
              </a:rPr>
              <a:t>, quiescent cultured C2C12 </a:t>
            </a:r>
            <a:r>
              <a:rPr lang="en-US" sz="1400" b="1" dirty="0" err="1" smtClean="0">
                <a:solidFill>
                  <a:schemeClr val="tx2"/>
                </a:solidFill>
              </a:rPr>
              <a:t>myotubes</a:t>
            </a:r>
            <a:r>
              <a:rPr lang="en-US" sz="1400" b="1" dirty="0" smtClean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572000" y="4525327"/>
            <a:ext cx="4495800" cy="3405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 cmpd="thickThin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C-Pace chronically stimulated cultured C2C12 </a:t>
            </a:r>
            <a:r>
              <a:rPr lang="en-US" sz="1400" b="1" dirty="0" err="1" smtClean="0">
                <a:solidFill>
                  <a:schemeClr val="tx2"/>
                </a:solidFill>
              </a:rPr>
              <a:t>myotubes</a:t>
            </a:r>
            <a:r>
              <a:rPr lang="en-US" sz="1400" b="1" dirty="0" smtClean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81100" y="4906518"/>
            <a:ext cx="6781800" cy="256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err="1" smtClean="0">
                <a:solidFill>
                  <a:schemeClr val="bg1"/>
                </a:solidFill>
              </a:rPr>
              <a:t>Nedachi</a:t>
            </a:r>
            <a:r>
              <a:rPr lang="en-US" sz="1200" b="1" i="1" dirty="0" smtClean="0">
                <a:solidFill>
                  <a:schemeClr val="bg1"/>
                </a:solidFill>
              </a:rPr>
              <a:t> et al. Am J </a:t>
            </a:r>
            <a:r>
              <a:rPr lang="en-US" sz="1200" b="1" i="1" dirty="0" err="1" smtClean="0">
                <a:solidFill>
                  <a:schemeClr val="bg1"/>
                </a:solidFill>
              </a:rPr>
              <a:t>Physiol</a:t>
            </a:r>
            <a:r>
              <a:rPr lang="en-US" sz="1200" b="1" i="1" dirty="0" smtClean="0">
                <a:solidFill>
                  <a:schemeClr val="bg1"/>
                </a:solidFill>
              </a:rPr>
              <a:t> </a:t>
            </a:r>
            <a:r>
              <a:rPr lang="en-US" sz="1200" b="1" i="1" dirty="0" err="1" smtClean="0">
                <a:solidFill>
                  <a:schemeClr val="bg1"/>
                </a:solidFill>
              </a:rPr>
              <a:t>Endocrinol</a:t>
            </a:r>
            <a:r>
              <a:rPr lang="en-US" sz="1200" b="1" i="1" dirty="0" smtClean="0">
                <a:solidFill>
                  <a:schemeClr val="bg1"/>
                </a:solidFill>
              </a:rPr>
              <a:t> </a:t>
            </a:r>
            <a:r>
              <a:rPr lang="en-US" sz="1200" b="1" i="1" dirty="0" err="1" smtClean="0">
                <a:solidFill>
                  <a:schemeClr val="bg1"/>
                </a:solidFill>
              </a:rPr>
              <a:t>Metab</a:t>
            </a:r>
            <a:r>
              <a:rPr lang="en-US" sz="1200" b="1" i="1" dirty="0" smtClean="0">
                <a:solidFill>
                  <a:schemeClr val="bg1"/>
                </a:solidFill>
              </a:rPr>
              <a:t> (September 9, 2008)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17" name="Rounded Rectangle 16">
            <a:hlinkClick r:id="" action="ppaction://hlinkshowjump?jump=endshow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System Components</a:t>
            </a:r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5603" name="Picture" r:id="rId4" imgW="4386072" imgH="152400" progId="Word.Picture.8">
              <p:embed/>
            </p:oleObj>
          </a:graphicData>
        </a:graphic>
      </p:graphicFrame>
      <p:pic>
        <p:nvPicPr>
          <p:cNvPr id="25604" name="Picture 4" descr="C:\Users\Joe\Documents\Work\cpace\p5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4880" y="1885950"/>
            <a:ext cx="1828800" cy="1143000"/>
          </a:xfrm>
          <a:prstGeom prst="rect">
            <a:avLst/>
          </a:prstGeom>
          <a:noFill/>
        </p:spPr>
      </p:pic>
      <p:pic>
        <p:nvPicPr>
          <p:cNvPr id="25605" name="Picture 5" descr="C:\Users\Joe\Documents\Work\cpace\p7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9440" y="1885950"/>
            <a:ext cx="1828800" cy="1143000"/>
          </a:xfrm>
          <a:prstGeom prst="rect">
            <a:avLst/>
          </a:prstGeom>
          <a:noFill/>
        </p:spPr>
      </p:pic>
      <p:pic>
        <p:nvPicPr>
          <p:cNvPr id="25606" name="Picture 6" descr="C:\Users\Joe\Documents\Work\cpace\qc1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" y="3486150"/>
            <a:ext cx="1828800" cy="1143000"/>
          </a:xfrm>
          <a:prstGeom prst="rect">
            <a:avLst/>
          </a:prstGeom>
          <a:noFill/>
        </p:spPr>
      </p:pic>
      <p:pic>
        <p:nvPicPr>
          <p:cNvPr id="25607" name="Picture 7" descr="C:\Users\Joe\Documents\Work\cpace\qc3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60320" y="3486150"/>
            <a:ext cx="1828800" cy="1143000"/>
          </a:xfrm>
          <a:prstGeom prst="rect">
            <a:avLst/>
          </a:prstGeom>
          <a:noFill/>
        </p:spPr>
      </p:pic>
      <p:pic>
        <p:nvPicPr>
          <p:cNvPr id="25608" name="Picture 8" descr="C:\Users\Joe\Documents\Work\cpace\qc5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54880" y="3486150"/>
            <a:ext cx="1828800" cy="1143000"/>
          </a:xfrm>
          <a:prstGeom prst="rect">
            <a:avLst/>
          </a:prstGeom>
          <a:noFill/>
        </p:spPr>
      </p:pic>
      <p:pic>
        <p:nvPicPr>
          <p:cNvPr id="25609" name="Picture 9" descr="C:\Users\Joe\Documents\Work\cpace\qc7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9440" y="3486150"/>
            <a:ext cx="1828800" cy="1143000"/>
          </a:xfrm>
          <a:prstGeom prst="rect">
            <a:avLst/>
          </a:prstGeom>
          <a:noFill/>
        </p:spPr>
      </p:pic>
      <p:pic>
        <p:nvPicPr>
          <p:cNvPr id="25610" name="Picture 10" descr="C:\Users\Joe\Documents\Work\cpace\p1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" y="1885950"/>
            <a:ext cx="1828800" cy="1143000"/>
          </a:xfrm>
          <a:prstGeom prst="rect">
            <a:avLst/>
          </a:prstGeom>
          <a:noFill/>
        </p:spPr>
      </p:pic>
      <p:pic>
        <p:nvPicPr>
          <p:cNvPr id="25611" name="Picture 11" descr="C:\Users\Joe\Documents\Work\cpace\p3.T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60320" y="1885950"/>
            <a:ext cx="1828800" cy="1143000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Benefits to Culture Stimulation: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325880" y="3069431"/>
            <a:ext cx="6492240" cy="2743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 cmpd="thickThin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C-Pace chronically stimulated adult rat </a:t>
            </a:r>
            <a:r>
              <a:rPr lang="en-US" sz="1400" b="1" dirty="0" err="1" smtClean="0">
                <a:solidFill>
                  <a:schemeClr val="tx2"/>
                </a:solidFill>
              </a:rPr>
              <a:t>cardiomyocytes</a:t>
            </a:r>
            <a:r>
              <a:rPr lang="en-US" sz="1400" b="1" dirty="0" smtClean="0">
                <a:solidFill>
                  <a:schemeClr val="tx2"/>
                </a:solidFill>
              </a:rPr>
              <a:t> on days 1, 3, 5 &amp; 7 in culture.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05840" y="4659630"/>
            <a:ext cx="7132320" cy="2743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 cmpd="thickThin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Adult rat </a:t>
            </a:r>
            <a:r>
              <a:rPr lang="en-US" sz="1400" b="1" dirty="0" err="1" smtClean="0">
                <a:solidFill>
                  <a:schemeClr val="tx2"/>
                </a:solidFill>
              </a:rPr>
              <a:t>cardiomyocytes</a:t>
            </a:r>
            <a:r>
              <a:rPr lang="en-US" sz="1400" b="1" dirty="0" smtClean="0">
                <a:solidFill>
                  <a:schemeClr val="tx2"/>
                </a:solidFill>
              </a:rPr>
              <a:t> on days 1, 3, 5 &amp; 7 in culture without chronic electrical stimulation. </a:t>
            </a:r>
          </a:p>
        </p:txBody>
      </p:sp>
      <p:sp>
        <p:nvSpPr>
          <p:cNvPr id="20" name="Rounded Rectangle 19">
            <a:hlinkClick r:id="" action="ppaction://hlinkshowjump?jump=endshow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Exit to Desktop for System Components</a:t>
            </a:r>
          </a:p>
        </p:txBody>
      </p:sp>
    </p:spTree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206</Words>
  <Application>Microsoft Office PowerPoint</Application>
  <PresentationFormat>On-screen Show (16:9)</PresentationFormat>
  <Paragraphs>25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Picture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37</cp:revision>
  <dcterms:created xsi:type="dcterms:W3CDTF">2008-11-06T16:50:45Z</dcterms:created>
  <dcterms:modified xsi:type="dcterms:W3CDTF">2008-11-09T17:32:08Z</dcterms:modified>
</cp:coreProperties>
</file>