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80" r:id="rId5"/>
    <p:sldId id="279" r:id="rId6"/>
    <p:sldId id="259" r:id="rId7"/>
    <p:sldId id="281" r:id="rId8"/>
    <p:sldId id="268" r:id="rId9"/>
    <p:sldId id="282" r:id="rId10"/>
    <p:sldId id="269" r:id="rId11"/>
    <p:sldId id="261" r:id="rId12"/>
    <p:sldId id="274" r:id="rId13"/>
    <p:sldId id="270" r:id="rId14"/>
    <p:sldId id="263" r:id="rId15"/>
    <p:sldId id="275" r:id="rId16"/>
    <p:sldId id="271" r:id="rId17"/>
    <p:sldId id="264" r:id="rId18"/>
    <p:sldId id="276" r:id="rId19"/>
    <p:sldId id="272" r:id="rId20"/>
    <p:sldId id="265" r:id="rId21"/>
    <p:sldId id="277" r:id="rId22"/>
    <p:sldId id="273" r:id="rId23"/>
    <p:sldId id="266" r:id="rId24"/>
    <p:sldId id="278" r:id="rId25"/>
    <p:sldId id="267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833" autoAdjust="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CB88-E5D6-4AE0-8969-C63D9436F2E8}" type="datetimeFigureOut">
              <a:rPr lang="en-US" smtClean="0"/>
              <a:pPr/>
              <a:t>12/11/2008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E90B1-BDF1-41D0-96C5-38833E5611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slide" Target="slide8.xml"/><Relationship Id="rId5" Type="http://schemas.openxmlformats.org/officeDocument/2006/relationships/slide" Target="slide2.x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3.bin"/><Relationship Id="rId11" Type="http://schemas.openxmlformats.org/officeDocument/2006/relationships/slide" Target="slide23.xml"/><Relationship Id="rId5" Type="http://schemas.openxmlformats.org/officeDocument/2006/relationships/oleObject" Target="../embeddings/oleObject22.bin"/><Relationship Id="rId10" Type="http://schemas.openxmlformats.org/officeDocument/2006/relationships/slide" Target="slide20.xml"/><Relationship Id="rId4" Type="http://schemas.openxmlformats.org/officeDocument/2006/relationships/oleObject" Target="../embeddings/oleObject21.bin"/><Relationship Id="rId9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0.bin"/><Relationship Id="rId11" Type="http://schemas.openxmlformats.org/officeDocument/2006/relationships/slide" Target="slide23.xml"/><Relationship Id="rId5" Type="http://schemas.openxmlformats.org/officeDocument/2006/relationships/oleObject" Target="../embeddings/oleObject29.bin"/><Relationship Id="rId10" Type="http://schemas.openxmlformats.org/officeDocument/2006/relationships/slide" Target="slide20.xml"/><Relationship Id="rId4" Type="http://schemas.openxmlformats.org/officeDocument/2006/relationships/oleObject" Target="../embeddings/oleObject28.bin"/><Relationship Id="rId9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7.bin"/><Relationship Id="rId11" Type="http://schemas.openxmlformats.org/officeDocument/2006/relationships/slide" Target="slide23.xml"/><Relationship Id="rId5" Type="http://schemas.openxmlformats.org/officeDocument/2006/relationships/oleObject" Target="../embeddings/oleObject36.bin"/><Relationship Id="rId10" Type="http://schemas.openxmlformats.org/officeDocument/2006/relationships/slide" Target="slide20.xml"/><Relationship Id="rId4" Type="http://schemas.openxmlformats.org/officeDocument/2006/relationships/oleObject" Target="../embeddings/oleObject35.bin"/><Relationship Id="rId9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44.bin"/><Relationship Id="rId11" Type="http://schemas.openxmlformats.org/officeDocument/2006/relationships/slide" Target="slide23.xml"/><Relationship Id="rId5" Type="http://schemas.openxmlformats.org/officeDocument/2006/relationships/oleObject" Target="../embeddings/oleObject43.bin"/><Relationship Id="rId10" Type="http://schemas.openxmlformats.org/officeDocument/2006/relationships/slide" Target="slide20.xml"/><Relationship Id="rId4" Type="http://schemas.openxmlformats.org/officeDocument/2006/relationships/oleObject" Target="../embeddings/oleObject42.bin"/><Relationship Id="rId9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51.bin"/><Relationship Id="rId11" Type="http://schemas.openxmlformats.org/officeDocument/2006/relationships/slide" Target="slide23.xml"/><Relationship Id="rId5" Type="http://schemas.openxmlformats.org/officeDocument/2006/relationships/oleObject" Target="../embeddings/oleObject50.bin"/><Relationship Id="rId10" Type="http://schemas.openxmlformats.org/officeDocument/2006/relationships/slide" Target="slide20.xml"/><Relationship Id="rId4" Type="http://schemas.openxmlformats.org/officeDocument/2006/relationships/oleObject" Target="../embeddings/oleObject49.bin"/><Relationship Id="rId9" Type="http://schemas.openxmlformats.org/officeDocument/2006/relationships/slide" Target="slid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slide" Target="slide8.xml"/><Relationship Id="rId5" Type="http://schemas.openxmlformats.org/officeDocument/2006/relationships/slide" Target="slide2.xml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slide" Target="slide8.xml"/><Relationship Id="rId5" Type="http://schemas.openxmlformats.org/officeDocument/2006/relationships/slide" Target="slide2.xml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11" Type="http://schemas.openxmlformats.org/officeDocument/2006/relationships/slide" Target="slide23.xml"/><Relationship Id="rId5" Type="http://schemas.openxmlformats.org/officeDocument/2006/relationships/oleObject" Target="../embeddings/oleObject15.bin"/><Relationship Id="rId10" Type="http://schemas.openxmlformats.org/officeDocument/2006/relationships/slide" Target="slide20.xml"/><Relationship Id="rId4" Type="http://schemas.openxmlformats.org/officeDocument/2006/relationships/oleObject" Target="../embeddings/oleObject14.bin"/><Relationship Id="rId9" Type="http://schemas.openxmlformats.org/officeDocument/2006/relationships/slide" Target="slid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2560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Culture Pacing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2" name="Rounded Rectangle 21">
            <a:hlinkClick r:id="" action="ppaction://hlinkshowjump?jump=endshow"/>
          </p:cNvPr>
          <p:cNvSpPr/>
          <p:nvPr/>
        </p:nvSpPr>
        <p:spPr>
          <a:xfrm>
            <a:off x="1981200" y="2190750"/>
            <a:ext cx="22860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Why Pace Your Cells? (Exits to Desktop)</a:t>
            </a:r>
          </a:p>
        </p:txBody>
      </p:sp>
      <p:sp>
        <p:nvSpPr>
          <p:cNvPr id="23" name="Rounded Rectangle 22">
            <a:hlinkClick r:id="rId5" action="ppaction://hlinksldjump"/>
          </p:cNvPr>
          <p:cNvSpPr/>
          <p:nvPr/>
        </p:nvSpPr>
        <p:spPr>
          <a:xfrm>
            <a:off x="19050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C-Pace</a:t>
            </a:r>
          </a:p>
        </p:txBody>
      </p:sp>
      <p:sp>
        <p:nvSpPr>
          <p:cNvPr id="24" name="Rounded Rectangle 23">
            <a:hlinkClick r:id="rId6" action="ppaction://hlinksldjump"/>
          </p:cNvPr>
          <p:cNvSpPr/>
          <p:nvPr/>
        </p:nvSpPr>
        <p:spPr>
          <a:xfrm>
            <a:off x="69342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C-Dishes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28600" y="3790950"/>
            <a:ext cx="17526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7" action="ppaction://hlinksldjump"/>
          </p:cNvPr>
          <p:cNvSpPr/>
          <p:nvPr/>
        </p:nvSpPr>
        <p:spPr>
          <a:xfrm>
            <a:off x="44196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C-Pace EP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505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5059" name="Picture" r:id="rId5" imgW="4386072" imgH="152400" progId="Word.Picture.8">
              <p:embed/>
            </p:oleObj>
          </a:graphicData>
        </a:graphic>
      </p:graphicFrame>
      <p:sp>
        <p:nvSpPr>
          <p:cNvPr id="10" name="Rounded Rectangle 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2457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4579" name="Picture" r:id="rId5" imgW="4386072" imgH="152400" progId="Word.Picture.8">
              <p:embed/>
            </p:oleObj>
          </a:graphicData>
        </a:graphic>
      </p:graphicFrame>
      <p:pic>
        <p:nvPicPr>
          <p:cNvPr id="24580" name="Picture 4" descr="C:\Users\Joe\Documents\Work\cpace\cdish4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" y="1657350"/>
            <a:ext cx="5120640" cy="3200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4 well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Nunclon</a:t>
            </a:r>
            <a:endParaRPr lang="en-US" sz="2000" b="1" i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12" name="Rounded Rectangle 11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5529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55299" name="Picture" r:id="rId5" imgW="4386072" imgH="152400" progId="Word.Picture.8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6200" y="1733550"/>
          <a:ext cx="4551120" cy="3383280"/>
        </p:xfrm>
        <a:graphic>
          <a:graphicData uri="http://schemas.openxmlformats.org/presentationml/2006/ole">
            <p:oleObj spid="_x0000_s55300" name="Picture" r:id="rId6" imgW="5649120" imgH="42012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 Electrode Assemblies</a:t>
            </a: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52578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4 well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2586037"/>
            <a:ext cx="2743200" cy="24929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Features: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Large surface area carbon electrodes prevent toxic buildup.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Stable assembly fits standard </a:t>
            </a:r>
            <a:r>
              <a:rPr lang="en-US" sz="1400" dirty="0" err="1" smtClean="0">
                <a:solidFill>
                  <a:schemeClr val="tx2"/>
                </a:solidFill>
              </a:rPr>
              <a:t>multiwell</a:t>
            </a:r>
            <a:r>
              <a:rPr lang="en-US" sz="1400" dirty="0" smtClean="0">
                <a:solidFill>
                  <a:schemeClr val="tx2"/>
                </a:solidFill>
              </a:rPr>
              <a:t> dishes.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Removable lid provides easy access to media with electrodes in place.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00" y="2038350"/>
            <a:ext cx="2286000" cy="457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C-Dishes Formats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70866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8 well</a:t>
            </a:r>
            <a:endParaRPr lang="en-US" i="1" dirty="0"/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4648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</a:t>
            </a:r>
            <a:endParaRPr lang="en-US" i="1" dirty="0"/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6172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Individual 35mm</a:t>
            </a:r>
            <a:endParaRPr lang="en-US" i="1" dirty="0"/>
          </a:p>
        </p:txBody>
      </p:sp>
      <p:sp>
        <p:nvSpPr>
          <p:cNvPr id="19" name="Rounded Rectangle 18">
            <a:hlinkClick r:id="rId11" action="ppaction://hlinksldjump"/>
          </p:cNvPr>
          <p:cNvSpPr/>
          <p:nvPr/>
        </p:nvSpPr>
        <p:spPr>
          <a:xfrm>
            <a:off x="7696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Flexcell</a:t>
            </a:r>
            <a:endParaRPr lang="en-US" i="1" dirty="0"/>
          </a:p>
        </p:txBody>
      </p:sp>
      <p:sp>
        <p:nvSpPr>
          <p:cNvPr id="20" name="Rounded Rectangle 1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608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6083" name="Picture" r:id="rId5" imgW="4386072" imgH="152400" progId="Word.Picture.8">
              <p:embed/>
            </p:oleObj>
          </a:graphicData>
        </a:graphic>
      </p:graphicFrame>
      <p:sp>
        <p:nvSpPr>
          <p:cNvPr id="10" name="Rounded Rectangle 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3891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38915" name="Picture" r:id="rId5" imgW="4386072" imgH="152400" progId="Word.Picture.8">
              <p:embed/>
            </p:oleObj>
          </a:graphicData>
        </a:graphic>
      </p:graphicFrame>
      <p:pic>
        <p:nvPicPr>
          <p:cNvPr id="38916" name="Picture 4" descr="C:\Users\Joe\Documents\Work\cpace\cdish8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" y="1657350"/>
            <a:ext cx="5120641" cy="3200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8 well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Nunclon</a:t>
            </a:r>
            <a:endParaRPr lang="en-US" sz="2000" b="1" i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15" name="Rounded Rectangle 14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5632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56323" name="Picture" r:id="rId5" imgW="4386072" imgH="152400" progId="Word.Picture.8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6200" y="1733550"/>
          <a:ext cx="4551120" cy="3383280"/>
        </p:xfrm>
        <a:graphic>
          <a:graphicData uri="http://schemas.openxmlformats.org/presentationml/2006/ole">
            <p:oleObj spid="_x0000_s56324" name="Picture" r:id="rId6" imgW="5649120" imgH="42012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 Electrode Assemblies</a:t>
            </a: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52578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4 well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2586037"/>
            <a:ext cx="2743200" cy="24929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Features: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Large surface area carbon electrodes prevent toxic buildup.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Stable assembly fits standard </a:t>
            </a:r>
            <a:r>
              <a:rPr lang="en-US" sz="1400" dirty="0" err="1" smtClean="0">
                <a:solidFill>
                  <a:schemeClr val="tx2"/>
                </a:solidFill>
              </a:rPr>
              <a:t>multiwell</a:t>
            </a:r>
            <a:r>
              <a:rPr lang="en-US" sz="1400" dirty="0" smtClean="0">
                <a:solidFill>
                  <a:schemeClr val="tx2"/>
                </a:solidFill>
              </a:rPr>
              <a:t> dishes.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Removable lid provides easy access to media with electrodes in place.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00" y="2038350"/>
            <a:ext cx="2286000" cy="457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C-Dishes Formats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70866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8 well</a:t>
            </a:r>
            <a:endParaRPr lang="en-US" i="1" dirty="0"/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4648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</a:t>
            </a:r>
            <a:endParaRPr lang="en-US" i="1" dirty="0"/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6172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Individual 35mm</a:t>
            </a:r>
            <a:endParaRPr lang="en-US" i="1" dirty="0"/>
          </a:p>
        </p:txBody>
      </p:sp>
      <p:sp>
        <p:nvSpPr>
          <p:cNvPr id="19" name="Rounded Rectangle 18">
            <a:hlinkClick r:id="rId11" action="ppaction://hlinksldjump"/>
          </p:cNvPr>
          <p:cNvSpPr/>
          <p:nvPr/>
        </p:nvSpPr>
        <p:spPr>
          <a:xfrm>
            <a:off x="7696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Flexcell</a:t>
            </a:r>
            <a:endParaRPr lang="en-US" i="1" dirty="0"/>
          </a:p>
        </p:txBody>
      </p:sp>
      <p:sp>
        <p:nvSpPr>
          <p:cNvPr id="22" name="Rounded Rectangle 21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710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7107" name="Picture" r:id="rId5" imgW="4386072" imgH="152400" progId="Word.Picture.8">
              <p:embed/>
            </p:oleObj>
          </a:graphicData>
        </a:graphic>
      </p:graphicFrame>
      <p:sp>
        <p:nvSpPr>
          <p:cNvPr id="11" name="Rounded Rectangle 10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3993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39939" name="Picture" r:id="rId5" imgW="4386072" imgH="152400" progId="Word.Picture.8">
              <p:embed/>
            </p:oleObj>
          </a:graphicData>
        </a:graphic>
      </p:graphicFrame>
      <p:pic>
        <p:nvPicPr>
          <p:cNvPr id="39940" name="Picture 4" descr="C:\Users\Joe\Documents\Work\cpace\cdish6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" y="1657350"/>
            <a:ext cx="5120641" cy="3200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6 well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Nunclon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, Corning, BD Falcon</a:t>
            </a:r>
          </a:p>
        </p:txBody>
      </p:sp>
      <p:sp>
        <p:nvSpPr>
          <p:cNvPr id="12" name="Rounded Rectangle 11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5734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57347" name="Picture" r:id="rId5" imgW="4386072" imgH="152400" progId="Word.Picture.8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6200" y="1733550"/>
          <a:ext cx="4551120" cy="3383280"/>
        </p:xfrm>
        <a:graphic>
          <a:graphicData uri="http://schemas.openxmlformats.org/presentationml/2006/ole">
            <p:oleObj spid="_x0000_s57348" name="Picture" r:id="rId6" imgW="5649120" imgH="42012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 Electrode Assemblies</a:t>
            </a: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52578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4 well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2586037"/>
            <a:ext cx="2743200" cy="24929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Features: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Large surface area carbon electrodes prevent toxic buildup.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Stable assembly fits standard </a:t>
            </a:r>
            <a:r>
              <a:rPr lang="en-US" sz="1400" dirty="0" err="1" smtClean="0">
                <a:solidFill>
                  <a:schemeClr val="tx2"/>
                </a:solidFill>
              </a:rPr>
              <a:t>multiwell</a:t>
            </a:r>
            <a:r>
              <a:rPr lang="en-US" sz="1400" dirty="0" smtClean="0">
                <a:solidFill>
                  <a:schemeClr val="tx2"/>
                </a:solidFill>
              </a:rPr>
              <a:t> dishes.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Removable lid provides easy access to media with electrodes in place.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00" y="2038350"/>
            <a:ext cx="2286000" cy="457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C-Dishes Formats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70866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8 well</a:t>
            </a:r>
            <a:endParaRPr lang="en-US" i="1" dirty="0"/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4648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</a:t>
            </a:r>
            <a:endParaRPr lang="en-US" i="1" dirty="0"/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6172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Individual 35mm</a:t>
            </a:r>
            <a:endParaRPr lang="en-US" i="1" dirty="0"/>
          </a:p>
        </p:txBody>
      </p:sp>
      <p:sp>
        <p:nvSpPr>
          <p:cNvPr id="19" name="Rounded Rectangle 18">
            <a:hlinkClick r:id="rId11" action="ppaction://hlinksldjump"/>
          </p:cNvPr>
          <p:cNvSpPr/>
          <p:nvPr/>
        </p:nvSpPr>
        <p:spPr>
          <a:xfrm>
            <a:off x="7696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Flexcell</a:t>
            </a:r>
            <a:endParaRPr lang="en-US" i="1" dirty="0"/>
          </a:p>
        </p:txBody>
      </p:sp>
      <p:sp>
        <p:nvSpPr>
          <p:cNvPr id="20" name="Rounded Rectangle 1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813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8131" name="Picture" r:id="rId5" imgW="4386072" imgH="152400" progId="Word.Picture.8">
              <p:embed/>
            </p:oleObj>
          </a:graphicData>
        </a:graphic>
      </p:graphicFrame>
      <p:sp>
        <p:nvSpPr>
          <p:cNvPr id="10" name="Rounded Rectangle 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2048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0483" name="Picture" r:id="rId5" imgW="4386072" imgH="152400" progId="Word.Picture.8">
              <p:embed/>
            </p:oleObj>
          </a:graphicData>
        </a:graphic>
      </p:graphicFrame>
      <p:sp>
        <p:nvSpPr>
          <p:cNvPr id="9" name="Rounded Rectangle 8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096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0963" name="Picture" r:id="rId5" imgW="4386072" imgH="152400" progId="Word.Picture.8">
              <p:embed/>
            </p:oleObj>
          </a:graphicData>
        </a:graphic>
      </p:graphicFrame>
      <p:pic>
        <p:nvPicPr>
          <p:cNvPr id="40964" name="Picture 4" descr="C:\Users\Joe\Documents\Work\cpace\cdish6ind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" y="1657350"/>
            <a:ext cx="5120640" cy="3200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6 Individual 35mm Dishes</a:t>
            </a:r>
          </a:p>
        </p:txBody>
      </p:sp>
      <p:sp>
        <p:nvSpPr>
          <p:cNvPr id="12" name="Rounded Rectangle 11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5837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58371" name="Picture" r:id="rId5" imgW="4386072" imgH="152400" progId="Word.Picture.8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6200" y="1733550"/>
          <a:ext cx="4551120" cy="3383280"/>
        </p:xfrm>
        <a:graphic>
          <a:graphicData uri="http://schemas.openxmlformats.org/presentationml/2006/ole">
            <p:oleObj spid="_x0000_s58372" name="Picture" r:id="rId6" imgW="5649120" imgH="42012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 Electrode Assemblies</a:t>
            </a: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52578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4 well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2586037"/>
            <a:ext cx="2743200" cy="24929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Features: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Large surface area carbon electrodes prevent toxic buildup.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Stable assembly fits standard </a:t>
            </a:r>
            <a:r>
              <a:rPr lang="en-US" sz="1400" dirty="0" err="1" smtClean="0">
                <a:solidFill>
                  <a:schemeClr val="tx2"/>
                </a:solidFill>
              </a:rPr>
              <a:t>multiwell</a:t>
            </a:r>
            <a:r>
              <a:rPr lang="en-US" sz="1400" dirty="0" smtClean="0">
                <a:solidFill>
                  <a:schemeClr val="tx2"/>
                </a:solidFill>
              </a:rPr>
              <a:t> dishes.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Removable lid provides easy access to media with electrodes in place.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00" y="2038350"/>
            <a:ext cx="2286000" cy="457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C-Dishes Formats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70866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8 well</a:t>
            </a:r>
            <a:endParaRPr lang="en-US" i="1" dirty="0"/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4648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</a:t>
            </a:r>
            <a:endParaRPr lang="en-US" i="1" dirty="0"/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6172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Individual 35mm</a:t>
            </a:r>
            <a:endParaRPr lang="en-US" i="1" dirty="0"/>
          </a:p>
        </p:txBody>
      </p:sp>
      <p:sp>
        <p:nvSpPr>
          <p:cNvPr id="19" name="Rounded Rectangle 18">
            <a:hlinkClick r:id="rId11" action="ppaction://hlinksldjump"/>
          </p:cNvPr>
          <p:cNvSpPr/>
          <p:nvPr/>
        </p:nvSpPr>
        <p:spPr>
          <a:xfrm>
            <a:off x="7696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Flexcell</a:t>
            </a:r>
            <a:endParaRPr lang="en-US" i="1" dirty="0"/>
          </a:p>
        </p:txBody>
      </p:sp>
      <p:sp>
        <p:nvSpPr>
          <p:cNvPr id="20" name="Rounded Rectangle 1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915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9155" name="Picture" r:id="rId5" imgW="4386072" imgH="152400" progId="Word.Picture.8">
              <p:embed/>
            </p:oleObj>
          </a:graphicData>
        </a:graphic>
      </p:graphicFrame>
      <p:sp>
        <p:nvSpPr>
          <p:cNvPr id="10" name="Rounded Rectangle 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198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1987" name="Picture" r:id="rId5" imgW="4386072" imgH="152400" progId="Word.Picture.8">
              <p:embed/>
            </p:oleObj>
          </a:graphicData>
        </a:graphic>
      </p:graphicFrame>
      <p:pic>
        <p:nvPicPr>
          <p:cNvPr id="41988" name="Picture 4" descr="C:\Users\Joe\Documents\Work\cpace\cdish6flex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" y="1657350"/>
            <a:ext cx="5120640" cy="32004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6 well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Flexcell</a:t>
            </a:r>
            <a:endParaRPr lang="en-US" sz="2000" b="1" i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sp>
        <p:nvSpPr>
          <p:cNvPr id="12" name="Rounded Rectangle 11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5939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59395" name="Picture" r:id="rId5" imgW="4386072" imgH="152400" progId="Word.Picture.8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6200" y="1733550"/>
          <a:ext cx="4551120" cy="3383280"/>
        </p:xfrm>
        <a:graphic>
          <a:graphicData uri="http://schemas.openxmlformats.org/presentationml/2006/ole">
            <p:oleObj spid="_x0000_s59396" name="Picture" r:id="rId6" imgW="5649120" imgH="42012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 Electrode Assemblies</a:t>
            </a: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52578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4 well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2586037"/>
            <a:ext cx="2743200" cy="24929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Features: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Large surface area carbon electrodes prevent toxic buildup.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Stable assembly fits standard </a:t>
            </a:r>
            <a:r>
              <a:rPr lang="en-US" sz="1400" dirty="0" err="1" smtClean="0">
                <a:solidFill>
                  <a:schemeClr val="tx2"/>
                </a:solidFill>
              </a:rPr>
              <a:t>multiwell</a:t>
            </a:r>
            <a:r>
              <a:rPr lang="en-US" sz="1400" dirty="0" smtClean="0">
                <a:solidFill>
                  <a:schemeClr val="tx2"/>
                </a:solidFill>
              </a:rPr>
              <a:t> dishes.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Removable lid provides easy access to media with electrodes in place.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00" y="2038350"/>
            <a:ext cx="2286000" cy="457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C-Dishes Formats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70866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8 well</a:t>
            </a:r>
            <a:endParaRPr lang="en-US" i="1" dirty="0"/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4648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</a:t>
            </a:r>
            <a:endParaRPr lang="en-US" i="1" dirty="0"/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6172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Individual 35mm</a:t>
            </a:r>
            <a:endParaRPr lang="en-US" i="1" dirty="0"/>
          </a:p>
        </p:txBody>
      </p:sp>
      <p:sp>
        <p:nvSpPr>
          <p:cNvPr id="19" name="Rounded Rectangle 18">
            <a:hlinkClick r:id="rId11" action="ppaction://hlinksldjump"/>
          </p:cNvPr>
          <p:cNvSpPr/>
          <p:nvPr/>
        </p:nvSpPr>
        <p:spPr>
          <a:xfrm>
            <a:off x="7696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Flexcell</a:t>
            </a:r>
            <a:endParaRPr lang="en-US" i="1" dirty="0"/>
          </a:p>
        </p:txBody>
      </p:sp>
      <p:sp>
        <p:nvSpPr>
          <p:cNvPr id="20" name="Rounded Rectangle 1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301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3011" name="Picture" r:id="rId5" imgW="4386072" imgH="152400" progId="Word.Picture.8">
              <p:embed/>
            </p:oleObj>
          </a:graphicData>
        </a:graphic>
      </p:graphicFrame>
      <p:sp>
        <p:nvSpPr>
          <p:cNvPr id="10" name="Rounded Rectangle 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2150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1507" name="Picture" r:id="rId5" imgW="4386072" imgH="152400" progId="Word.Picture.8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C-Pace Chronic Culture Stimulator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1809750"/>
            <a:ext cx="4181475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648201" y="1809750"/>
            <a:ext cx="4495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tx2"/>
                </a:solidFill>
              </a:rPr>
              <a:t>Features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Digital adjustment of: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Frequency (0.010-10Hz)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Pulse duration (0.4-24 </a:t>
            </a:r>
            <a:r>
              <a:rPr lang="en-US" sz="1600" dirty="0" err="1" smtClean="0">
                <a:solidFill>
                  <a:schemeClr val="tx2"/>
                </a:solidFill>
              </a:rPr>
              <a:t>msec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Voltage (up to 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</a:t>
            </a:r>
            <a:r>
              <a:rPr lang="en-US" sz="1600" dirty="0" smtClean="0">
                <a:solidFill>
                  <a:schemeClr val="tx2"/>
                </a:solidFill>
              </a:rPr>
              <a:t>40V)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Bipolar pulses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Works in conjunction with C-Dish™ Culture Dish Electrode Assembly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High Voltage Output - </a:t>
            </a:r>
            <a:r>
              <a:rPr lang="en-US" sz="1600" dirty="0" smtClean="0">
                <a:solidFill>
                  <a:schemeClr val="tx2"/>
                </a:solidFill>
                <a:sym typeface="Symbol"/>
              </a:rPr>
              <a:t></a:t>
            </a:r>
            <a:r>
              <a:rPr lang="en-US" sz="1600" dirty="0" smtClean="0">
                <a:solidFill>
                  <a:schemeClr val="tx2"/>
                </a:solidFill>
              </a:rPr>
              <a:t>40V (up to 240mA) via standard 9-pin DIN connector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uiExpand="1" build="p" advAuto="3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1442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Culture Pacing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3" name="Rounded Rectangle 22">
            <a:hlinkClick r:id="rId5" action="ppaction://hlinksldjump"/>
          </p:cNvPr>
          <p:cNvSpPr/>
          <p:nvPr/>
        </p:nvSpPr>
        <p:spPr>
          <a:xfrm>
            <a:off x="19050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C-Pace</a:t>
            </a:r>
          </a:p>
        </p:txBody>
      </p:sp>
      <p:sp>
        <p:nvSpPr>
          <p:cNvPr id="24" name="Rounded Rectangle 23">
            <a:hlinkClick r:id="rId6" action="ppaction://hlinksldjump"/>
          </p:cNvPr>
          <p:cNvSpPr/>
          <p:nvPr/>
        </p:nvSpPr>
        <p:spPr>
          <a:xfrm>
            <a:off x="69342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C-Dishes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28600" y="3790950"/>
            <a:ext cx="17526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7" action="ppaction://hlinksldjump"/>
          </p:cNvPr>
          <p:cNvSpPr/>
          <p:nvPr/>
        </p:nvSpPr>
        <p:spPr>
          <a:xfrm>
            <a:off x="44196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C-Pace EP</a:t>
            </a:r>
            <a:endParaRPr lang="en-US" dirty="0"/>
          </a:p>
        </p:txBody>
      </p:sp>
      <p:sp>
        <p:nvSpPr>
          <p:cNvPr id="15" name="Rounded Rectangle 14">
            <a:hlinkClick r:id="" action="ppaction://hlinkshowjump?jump=endshow"/>
          </p:cNvPr>
          <p:cNvSpPr/>
          <p:nvPr/>
        </p:nvSpPr>
        <p:spPr>
          <a:xfrm>
            <a:off x="1981200" y="2190750"/>
            <a:ext cx="22860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Why Pace Your Cells? (Exits to Desktop)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60418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60419" name="Picture" r:id="rId5" imgW="4386072" imgH="152400" progId="Word.Picture.8">
              <p:embed/>
            </p:oleObj>
          </a:graphicData>
        </a:graphic>
      </p:graphicFrame>
      <p:sp>
        <p:nvSpPr>
          <p:cNvPr id="11" name="Rounded Rectangle 10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2253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22531" name="Picture" r:id="rId5" imgW="4386072" imgH="152400" progId="Word.Picture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C-Pace EP Chronic Culture Stimulator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1809750"/>
            <a:ext cx="4038600" cy="1285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648201" y="1809750"/>
            <a:ext cx="4495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tx2"/>
                </a:solidFill>
              </a:rPr>
              <a:t>Features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All standard C-Pace features, plus: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Higher frequency (0.010-99Hz)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Arrhythmia Protocols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Insert an offbeat pulse at a fixed interval.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Exercise Protocols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Run multiple pulse trains with individually programmable frequency and duration.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Irregular Pacing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Random variation of specified frequency.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External Triggering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Change to next pulse train with TTL ‘advance’ input and/or trigger individual pulses with TTL ‘pulse’ input.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uiExpand="1" build="p" advAuto="3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3576"/>
          <a:stretch>
            <a:fillRect/>
          </a:stretch>
        </p:blipFill>
        <p:spPr bwMode="auto">
          <a:xfrm>
            <a:off x="-3" y="-4"/>
            <a:ext cx="9144000" cy="19621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-91440" y="4964113"/>
          <a:ext cx="9326880" cy="179387"/>
        </p:xfrm>
        <a:graphic>
          <a:graphicData uri="http://schemas.openxmlformats.org/presentationml/2006/ole">
            <p:oleObj spid="_x0000_s62466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200" y="1337310"/>
            <a:ext cx="6096000" cy="7078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IonOptix: Culture Pacing System</a:t>
            </a:r>
          </a:p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Interactive Kiosk </a:t>
            </a:r>
          </a:p>
        </p:txBody>
      </p:sp>
      <p:sp>
        <p:nvSpPr>
          <p:cNvPr id="23" name="Rounded Rectangle 22">
            <a:hlinkClick r:id="rId5" action="ppaction://hlinksldjump"/>
          </p:cNvPr>
          <p:cNvSpPr/>
          <p:nvPr/>
        </p:nvSpPr>
        <p:spPr>
          <a:xfrm>
            <a:off x="19050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C-Pace</a:t>
            </a:r>
          </a:p>
        </p:txBody>
      </p:sp>
      <p:sp>
        <p:nvSpPr>
          <p:cNvPr id="24" name="Rounded Rectangle 23">
            <a:hlinkClick r:id="rId6" action="ppaction://hlinksldjump"/>
          </p:cNvPr>
          <p:cNvSpPr/>
          <p:nvPr/>
        </p:nvSpPr>
        <p:spPr>
          <a:xfrm>
            <a:off x="69342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C-Dishes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28600" y="3790950"/>
            <a:ext cx="17526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Components:</a:t>
            </a:r>
            <a:endParaRPr lang="en-US" sz="20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18" name="Rounded Rectangle 17">
            <a:hlinkClick r:id="rId7" action="ppaction://hlinksldjump"/>
          </p:cNvPr>
          <p:cNvSpPr/>
          <p:nvPr/>
        </p:nvSpPr>
        <p:spPr>
          <a:xfrm>
            <a:off x="4419600" y="3638550"/>
            <a:ext cx="18288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C-Pace EP</a:t>
            </a:r>
            <a:endParaRPr lang="en-US" dirty="0"/>
          </a:p>
        </p:txBody>
      </p:sp>
      <p:sp>
        <p:nvSpPr>
          <p:cNvPr id="14" name="Rounded Rectangle 13">
            <a:hlinkClick r:id="" action="ppaction://hlinkshowjump?jump=endshow"/>
          </p:cNvPr>
          <p:cNvSpPr/>
          <p:nvPr/>
        </p:nvSpPr>
        <p:spPr>
          <a:xfrm>
            <a:off x="1981200" y="2190750"/>
            <a:ext cx="22860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Why Pace Your Cells? (Exits to Desktop)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44034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44035" name="Picture" r:id="rId5" imgW="4386072" imgH="152400" progId="Word.Picture.8">
              <p:embed/>
            </p:oleObj>
          </a:graphicData>
        </a:graphic>
      </p:graphicFrame>
      <p:sp>
        <p:nvSpPr>
          <p:cNvPr id="11" name="Rounded Rectangle 10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80975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­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USL_P"/>
          <p:cNvPicPr>
            <a:picLocks noChangeAspect="1" noChangeArrowheads="1"/>
          </p:cNvPicPr>
          <p:nvPr/>
        </p:nvPicPr>
        <p:blipFill>
          <a:blip r:embed="rId3"/>
          <a:srcRect b="84213"/>
          <a:stretch>
            <a:fillRect/>
          </a:stretch>
        </p:blipFill>
        <p:spPr bwMode="auto">
          <a:xfrm>
            <a:off x="-3" y="-4"/>
            <a:ext cx="9144000" cy="1885954"/>
          </a:xfrm>
          <a:prstGeom prst="rect">
            <a:avLst/>
          </a:prstGeom>
          <a:solidFill>
            <a:srgbClr val="1B0000"/>
          </a:solidFill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36" name="Object 12"/>
          <p:cNvGraphicFramePr>
            <a:graphicFrameLocks/>
          </p:cNvGraphicFramePr>
          <p:nvPr/>
        </p:nvGraphicFramePr>
        <p:xfrm>
          <a:off x="508000" y="5307013"/>
          <a:ext cx="6629400" cy="179387"/>
        </p:xfrm>
        <a:graphic>
          <a:graphicData uri="http://schemas.openxmlformats.org/presentationml/2006/ole">
            <p:oleObj spid="_x0000_s63490" name="Picture" r:id="rId4" imgW="4386072" imgH="152400" progId="Word.Picture.8">
              <p:embed/>
            </p:oleObj>
          </a:graphicData>
        </a:graphic>
      </p:graphicFrame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3"/>
          <p:cNvGraphicFramePr>
            <a:graphicFrameLocks/>
          </p:cNvGraphicFramePr>
          <p:nvPr/>
        </p:nvGraphicFramePr>
        <p:xfrm>
          <a:off x="-92075" y="4964113"/>
          <a:ext cx="9328150" cy="179387"/>
        </p:xfrm>
        <a:graphic>
          <a:graphicData uri="http://schemas.openxmlformats.org/presentationml/2006/ole">
            <p:oleObj spid="_x0000_s63491" name="Picture" r:id="rId5" imgW="4386072" imgH="152400" progId="Word.Picture.8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6200" y="1733550"/>
          <a:ext cx="4551120" cy="3383280"/>
        </p:xfrm>
        <a:graphic>
          <a:graphicData uri="http://schemas.openxmlformats.org/presentationml/2006/ole">
            <p:oleObj spid="_x0000_s63492" name="Picture" r:id="rId6" imgW="5649120" imgH="4201200" progId="Word.Picture.8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76200" y="1276350"/>
            <a:ext cx="60960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 Electrode Assemblies</a:t>
            </a: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52578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4 well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2586037"/>
            <a:ext cx="2743200" cy="249299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Features: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</a:rPr>
              <a:t>Autoclavable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Large surface area carbon electrodes prevent toxic buildup.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Stable assembly fits standard </a:t>
            </a:r>
            <a:r>
              <a:rPr lang="en-US" sz="1400" dirty="0" err="1" smtClean="0">
                <a:solidFill>
                  <a:schemeClr val="tx2"/>
                </a:solidFill>
              </a:rPr>
              <a:t>multiwell</a:t>
            </a:r>
            <a:r>
              <a:rPr lang="en-US" sz="1400" dirty="0" smtClean="0">
                <a:solidFill>
                  <a:schemeClr val="tx2"/>
                </a:solidFill>
              </a:rPr>
              <a:t> dishes.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Removable lid provides easy access to media with electrodes in place.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00" y="2038350"/>
            <a:ext cx="2286000" cy="457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Calibri"/>
                <a:cs typeface="Times New Roman"/>
              </a:rPr>
              <a:t>C-Dishes Formats</a:t>
            </a:r>
          </a:p>
        </p:txBody>
      </p:sp>
      <p:sp>
        <p:nvSpPr>
          <p:cNvPr id="16" name="Rounded Rectangle 15">
            <a:hlinkClick r:id="rId8" action="ppaction://hlinksldjump"/>
          </p:cNvPr>
          <p:cNvSpPr/>
          <p:nvPr/>
        </p:nvSpPr>
        <p:spPr>
          <a:xfrm>
            <a:off x="7086600" y="2495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8 well</a:t>
            </a:r>
            <a:endParaRPr lang="en-US" i="1" dirty="0"/>
          </a:p>
        </p:txBody>
      </p:sp>
      <p:sp>
        <p:nvSpPr>
          <p:cNvPr id="17" name="Rounded Rectangle 16">
            <a:hlinkClick r:id="rId9" action="ppaction://hlinksldjump"/>
          </p:cNvPr>
          <p:cNvSpPr/>
          <p:nvPr/>
        </p:nvSpPr>
        <p:spPr>
          <a:xfrm>
            <a:off x="4648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</a:t>
            </a:r>
            <a:endParaRPr lang="en-US" i="1" dirty="0"/>
          </a:p>
        </p:txBody>
      </p:sp>
      <p:sp>
        <p:nvSpPr>
          <p:cNvPr id="18" name="Rounded Rectangle 17">
            <a:hlinkClick r:id="rId10" action="ppaction://hlinksldjump"/>
          </p:cNvPr>
          <p:cNvSpPr/>
          <p:nvPr/>
        </p:nvSpPr>
        <p:spPr>
          <a:xfrm>
            <a:off x="6172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Individual 35mm</a:t>
            </a:r>
            <a:endParaRPr lang="en-US" i="1" dirty="0"/>
          </a:p>
        </p:txBody>
      </p:sp>
      <p:sp>
        <p:nvSpPr>
          <p:cNvPr id="19" name="Rounded Rectangle 18">
            <a:hlinkClick r:id="rId11" action="ppaction://hlinksldjump"/>
          </p:cNvPr>
          <p:cNvSpPr/>
          <p:nvPr/>
        </p:nvSpPr>
        <p:spPr>
          <a:xfrm>
            <a:off x="7696200" y="3638550"/>
            <a:ext cx="1371600" cy="914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6 well </a:t>
            </a:r>
            <a:r>
              <a:rPr lang="en-US" b="1" i="1" dirty="0" err="1" smtClean="0">
                <a:solidFill>
                  <a:schemeClr val="tx2">
                    <a:lumMod val="75000"/>
                  </a:schemeClr>
                </a:solidFill>
              </a:rPr>
              <a:t>Flexcell</a:t>
            </a:r>
            <a:endParaRPr lang="en-US" i="1" dirty="0"/>
          </a:p>
        </p:txBody>
      </p:sp>
      <p:sp>
        <p:nvSpPr>
          <p:cNvPr id="20" name="Rounded Rectangle 19">
            <a:hlinkClick r:id="" action="ppaction://hlinkshowjump?jump=firstslide"/>
          </p:cNvPr>
          <p:cNvSpPr/>
          <p:nvPr/>
        </p:nvSpPr>
        <p:spPr>
          <a:xfrm>
            <a:off x="152400" y="57150"/>
            <a:ext cx="2667000" cy="533400"/>
          </a:xfrm>
          <a:prstGeom prst="roundRect">
            <a:avLst/>
          </a:prstGeom>
          <a:gradFill flip="none"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10800000" scaled="0"/>
            <a:tileRect/>
          </a:gradFill>
          <a:ln w="9525" cap="rnd" cmpd="tri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System 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575</Words>
  <Application>Microsoft Office PowerPoint</Application>
  <PresentationFormat>On-screen Show (16:9)</PresentationFormat>
  <Paragraphs>184</Paragraphs>
  <Slides>25</Slides>
  <Notes>0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Soughayer</dc:creator>
  <cp:lastModifiedBy>Joe Soughayer</cp:lastModifiedBy>
  <cp:revision>31</cp:revision>
  <dcterms:created xsi:type="dcterms:W3CDTF">2008-11-06T16:50:45Z</dcterms:created>
  <dcterms:modified xsi:type="dcterms:W3CDTF">2008-12-11T19:59:46Z</dcterms:modified>
</cp:coreProperties>
</file>