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2" r:id="rId3"/>
    <p:sldId id="263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6833" autoAdjust="0"/>
  </p:normalViewPr>
  <p:slideViewPr>
    <p:cSldViewPr>
      <p:cViewPr varScale="1">
        <p:scale>
          <a:sx n="102" d="100"/>
          <a:sy n="102" d="100"/>
        </p:scale>
        <p:origin x="-228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#-1,1,Slide 1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#-1,1,Slide 1"/><Relationship Id="rId5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#-1,1,Slide 1"/><Relationship Id="rId5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2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27" name="Rounded Rectangle 26">
            <a:hlinkClick r:id="rId4" action="ppaction://hlinkshowjump?jump=endshow">
              <a:snd r:embed="rId3" name="bomb.wav" builtIn="1"/>
            </a:hlinkClick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2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152400" y="1657350"/>
            <a:ext cx="2743200" cy="280076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Polyspectral light source</a:t>
            </a:r>
          </a:p>
          <a:p>
            <a:pPr>
              <a:buFont typeface="Arial" pitchFamily="34" charset="0"/>
              <a:buChar char="•"/>
            </a:pPr>
            <a:endParaRPr lang="en-US" sz="1600" b="1" dirty="0" smtClean="0">
              <a:solidFill>
                <a:schemeClr val="tx2">
                  <a:lumMod val="75000"/>
                </a:schemeClr>
              </a:solidFill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Image frame &amp; beam splitter</a:t>
            </a:r>
          </a:p>
          <a:p>
            <a:pPr>
              <a:buFont typeface="Arial" pitchFamily="34" charset="0"/>
              <a:buChar char="•"/>
            </a:pPr>
            <a:endParaRPr lang="en-US" sz="1600" b="1" dirty="0" smtClean="0">
              <a:solidFill>
                <a:schemeClr val="tx2">
                  <a:lumMod val="75000"/>
                </a:schemeClr>
              </a:solidFill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Fluorescence &amp; video contrast recording</a:t>
            </a:r>
          </a:p>
          <a:p>
            <a:pPr>
              <a:buFont typeface="Arial" pitchFamily="34" charset="0"/>
              <a:buChar char="•"/>
            </a:pPr>
            <a:endParaRPr lang="en-US" sz="1600" b="1" dirty="0">
              <a:solidFill>
                <a:schemeClr val="tx2">
                  <a:lumMod val="75000"/>
                </a:schemeClr>
              </a:solidFill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Integration of Pressure </a:t>
            </a:r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MyoGraph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 data</a:t>
            </a:r>
          </a:p>
          <a:p>
            <a:pPr>
              <a:buFont typeface="Arial" pitchFamily="34" charset="0"/>
              <a:buChar char="•"/>
            </a:pPr>
            <a:endParaRPr lang="en-US" sz="1600" b="1" dirty="0" smtClean="0">
              <a:solidFill>
                <a:schemeClr val="tx2">
                  <a:lumMod val="75000"/>
                </a:schemeClr>
              </a:solidFill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Data acquisition and analysis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 flipV="1">
            <a:off x="180975" y="36195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" name="Picture 9" descr="Picture 005.jpg"/>
          <p:cNvPicPr>
            <a:picLocks noChangeAspect="1"/>
          </p:cNvPicPr>
          <p:nvPr/>
        </p:nvPicPr>
        <p:blipFill>
          <a:blip r:embed="rId3" cstate="print"/>
          <a:srcRect l="5000" t="16667" r="2500" b="8333"/>
          <a:stretch>
            <a:fillRect/>
          </a:stretch>
        </p:blipFill>
        <p:spPr>
          <a:xfrm>
            <a:off x="3429000" y="1885950"/>
            <a:ext cx="4737668" cy="288036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09600" y="12001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Blood Vessel Recording System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152400" y="1581150"/>
            <a:ext cx="2743200" cy="5334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228600" y="1981200"/>
            <a:ext cx="2590800" cy="66675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152400" y="2571750"/>
            <a:ext cx="2590800" cy="6858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152400" y="3943350"/>
            <a:ext cx="2743200" cy="6858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6515894" y="4209257"/>
            <a:ext cx="1447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5239544" y="4533901"/>
            <a:ext cx="799306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4753571" y="4505127"/>
            <a:ext cx="856853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3391297" y="4209654"/>
            <a:ext cx="1447800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152400" y="3333750"/>
            <a:ext cx="2514600" cy="6858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Picture 14" descr="R:\SELLING\handouts\vessel system overview #4 vert.wmf"/>
          <p:cNvPicPr>
            <a:picLocks noChangeAspect="1" noChangeArrowheads="1"/>
          </p:cNvPicPr>
          <p:nvPr/>
        </p:nvPicPr>
        <p:blipFill>
          <a:blip r:embed="rId4">
            <a:lum bright="-20000"/>
          </a:blip>
          <a:srcRect l="49436" t="84173" r="25141" b="2131"/>
          <a:stretch>
            <a:fillRect/>
          </a:stretch>
        </p:blipFill>
        <p:spPr bwMode="auto">
          <a:xfrm>
            <a:off x="5120640" y="2800350"/>
            <a:ext cx="822960" cy="548640"/>
          </a:xfrm>
          <a:prstGeom prst="rect">
            <a:avLst/>
          </a:prstGeom>
          <a:noFill/>
        </p:spPr>
      </p:pic>
      <p:cxnSp>
        <p:nvCxnSpPr>
          <p:cNvPr id="23" name="Straight Arrow Connector 22"/>
          <p:cNvCxnSpPr/>
          <p:nvPr/>
        </p:nvCxnSpPr>
        <p:spPr>
          <a:xfrm rot="16200000" flipH="1">
            <a:off x="4572000" y="1962150"/>
            <a:ext cx="106680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6200000" flipH="1">
            <a:off x="4105275" y="2124074"/>
            <a:ext cx="1847850" cy="1066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9" name="Picture 14" descr="R:\SELLING\handouts\vessel system overview #4 vert.wmf"/>
          <p:cNvPicPr>
            <a:picLocks noChangeAspect="1" noChangeArrowheads="1"/>
          </p:cNvPicPr>
          <p:nvPr/>
        </p:nvPicPr>
        <p:blipFill>
          <a:blip r:embed="rId4">
            <a:lum bright="-20000"/>
          </a:blip>
          <a:srcRect l="16952" t="87597" r="63275" b="2131"/>
          <a:stretch>
            <a:fillRect/>
          </a:stretch>
        </p:blipFill>
        <p:spPr bwMode="auto">
          <a:xfrm>
            <a:off x="5943600" y="3133454"/>
            <a:ext cx="548640" cy="352696"/>
          </a:xfrm>
          <a:prstGeom prst="rect">
            <a:avLst/>
          </a:prstGeom>
          <a:noFill/>
        </p:spPr>
      </p:pic>
      <p:cxnSp>
        <p:nvCxnSpPr>
          <p:cNvPr id="22" name="Straight Arrow Connector 21"/>
          <p:cNvCxnSpPr/>
          <p:nvPr/>
        </p:nvCxnSpPr>
        <p:spPr>
          <a:xfrm rot="5400000">
            <a:off x="5972175" y="2162174"/>
            <a:ext cx="146685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7" name="Rounded Rectangle 26">
            <a:hlinkClick r:id="rId6" action="ppaction://hlinkshowjump?jump=endshow">
              <a:snd r:embed="rId5" name="bomb.wav" builtIn="1"/>
            </a:hlinkClick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3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xit" presetSubtype="8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mph" presetSubtype="0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9" presetClass="emph" presetSubtype="0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9" presetClass="emph" presetSubtype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3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0"/>
                            </p:stCondLst>
                            <p:childTnLst>
                              <p:par>
                                <p:cTn id="55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000"/>
                            </p:stCondLst>
                            <p:childTnLst>
                              <p:par>
                                <p:cTn id="73" presetID="9" presetClass="emph" presetSubtype="0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0"/>
                            </p:stCondLst>
                            <p:childTnLst>
                              <p:par>
                                <p:cTn id="77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2000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8000"/>
                            </p:stCondLst>
                            <p:childTnLst>
                              <p:par>
                                <p:cTn id="96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3" grpId="3" animBg="1"/>
      <p:bldP spid="14" grpId="0" animBg="1"/>
      <p:bldP spid="14" grpId="1" animBg="1"/>
      <p:bldP spid="14" grpId="2" animBg="1"/>
      <p:bldP spid="14" grpId="3" animBg="1"/>
      <p:bldP spid="15" grpId="0" animBg="1"/>
      <p:bldP spid="15" grpId="1" animBg="1"/>
      <p:bldP spid="16" grpId="0" animBg="1"/>
      <p:bldP spid="24" grpId="0" animBg="1"/>
      <p:bldP spid="24" grpId="1" animBg="1"/>
      <p:bldP spid="24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2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1" name="Picture 2" descr="System overview #4 basic"/>
          <p:cNvPicPr>
            <a:picLocks noChangeAspect="1" noChangeArrowheads="1"/>
          </p:cNvPicPr>
          <p:nvPr/>
        </p:nvPicPr>
        <p:blipFill>
          <a:blip r:embed="rId3"/>
          <a:srcRect r="46421" b="20534"/>
          <a:stretch>
            <a:fillRect/>
          </a:stretch>
        </p:blipFill>
        <p:spPr bwMode="auto">
          <a:xfrm>
            <a:off x="76200" y="1236119"/>
            <a:ext cx="4800600" cy="3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Freeform 32"/>
          <p:cNvSpPr/>
          <p:nvPr/>
        </p:nvSpPr>
        <p:spPr>
          <a:xfrm>
            <a:off x="228600" y="4629150"/>
            <a:ext cx="942954" cy="381000"/>
          </a:xfrm>
          <a:custGeom>
            <a:avLst/>
            <a:gdLst>
              <a:gd name="connsiteX0" fmla="*/ 855868 w 942954"/>
              <a:gd name="connsiteY0" fmla="*/ 195943 h 200176"/>
              <a:gd name="connsiteX1" fmla="*/ 347868 w 942954"/>
              <a:gd name="connsiteY1" fmla="*/ 199571 h 200176"/>
              <a:gd name="connsiteX2" fmla="*/ 46697 w 942954"/>
              <a:gd name="connsiteY2" fmla="*/ 195943 h 200176"/>
              <a:gd name="connsiteX3" fmla="*/ 35811 w 942954"/>
              <a:gd name="connsiteY3" fmla="*/ 192314 h 200176"/>
              <a:gd name="connsiteX4" fmla="*/ 24925 w 942954"/>
              <a:gd name="connsiteY4" fmla="*/ 185057 h 200176"/>
              <a:gd name="connsiteX5" fmla="*/ 17668 w 942954"/>
              <a:gd name="connsiteY5" fmla="*/ 174171 h 200176"/>
              <a:gd name="connsiteX6" fmla="*/ 10411 w 942954"/>
              <a:gd name="connsiteY6" fmla="*/ 148771 h 200176"/>
              <a:gd name="connsiteX7" fmla="*/ 3154 w 942954"/>
              <a:gd name="connsiteY7" fmla="*/ 123371 h 200176"/>
              <a:gd name="connsiteX8" fmla="*/ 6783 w 942954"/>
              <a:gd name="connsiteY8" fmla="*/ 36286 h 200176"/>
              <a:gd name="connsiteX9" fmla="*/ 14040 w 942954"/>
              <a:gd name="connsiteY9" fmla="*/ 25400 h 200176"/>
              <a:gd name="connsiteX10" fmla="*/ 17668 w 942954"/>
              <a:gd name="connsiteY10" fmla="*/ 14514 h 200176"/>
              <a:gd name="connsiteX11" fmla="*/ 28554 w 942954"/>
              <a:gd name="connsiteY11" fmla="*/ 10886 h 200176"/>
              <a:gd name="connsiteX12" fmla="*/ 50325 w 942954"/>
              <a:gd name="connsiteY12" fmla="*/ 0 h 200176"/>
              <a:gd name="connsiteX13" fmla="*/ 776040 w 942954"/>
              <a:gd name="connsiteY13" fmla="*/ 3629 h 200176"/>
              <a:gd name="connsiteX14" fmla="*/ 786925 w 942954"/>
              <a:gd name="connsiteY14" fmla="*/ 7257 h 200176"/>
              <a:gd name="connsiteX15" fmla="*/ 801440 w 942954"/>
              <a:gd name="connsiteY15" fmla="*/ 14514 h 200176"/>
              <a:gd name="connsiteX16" fmla="*/ 815954 w 942954"/>
              <a:gd name="connsiteY16" fmla="*/ 18143 h 200176"/>
              <a:gd name="connsiteX17" fmla="*/ 848611 w 942954"/>
              <a:gd name="connsiteY17" fmla="*/ 29029 h 200176"/>
              <a:gd name="connsiteX18" fmla="*/ 870383 w 942954"/>
              <a:gd name="connsiteY18" fmla="*/ 36286 h 200176"/>
              <a:gd name="connsiteX19" fmla="*/ 881268 w 942954"/>
              <a:gd name="connsiteY19" fmla="*/ 43543 h 200176"/>
              <a:gd name="connsiteX20" fmla="*/ 888525 w 942954"/>
              <a:gd name="connsiteY20" fmla="*/ 54429 h 200176"/>
              <a:gd name="connsiteX21" fmla="*/ 895783 w 942954"/>
              <a:gd name="connsiteY21" fmla="*/ 83457 h 200176"/>
              <a:gd name="connsiteX22" fmla="*/ 892154 w 942954"/>
              <a:gd name="connsiteY22" fmla="*/ 159657 h 200176"/>
              <a:gd name="connsiteX23" fmla="*/ 888525 w 942954"/>
              <a:gd name="connsiteY23" fmla="*/ 170543 h 200176"/>
              <a:gd name="connsiteX24" fmla="*/ 870383 w 942954"/>
              <a:gd name="connsiteY24" fmla="*/ 174171 h 200176"/>
              <a:gd name="connsiteX25" fmla="*/ 855868 w 942954"/>
              <a:gd name="connsiteY25" fmla="*/ 195943 h 200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942954" h="200176">
                <a:moveTo>
                  <a:pt x="855868" y="195943"/>
                </a:moveTo>
                <a:cubicBezTo>
                  <a:pt x="768782" y="200176"/>
                  <a:pt x="517206" y="199571"/>
                  <a:pt x="347868" y="199571"/>
                </a:cubicBezTo>
                <a:cubicBezTo>
                  <a:pt x="247470" y="199571"/>
                  <a:pt x="147067" y="198277"/>
                  <a:pt x="46697" y="195943"/>
                </a:cubicBezTo>
                <a:cubicBezTo>
                  <a:pt x="42873" y="195854"/>
                  <a:pt x="39232" y="194025"/>
                  <a:pt x="35811" y="192314"/>
                </a:cubicBezTo>
                <a:cubicBezTo>
                  <a:pt x="31910" y="190364"/>
                  <a:pt x="28554" y="187476"/>
                  <a:pt x="24925" y="185057"/>
                </a:cubicBezTo>
                <a:cubicBezTo>
                  <a:pt x="22506" y="181428"/>
                  <a:pt x="19618" y="178072"/>
                  <a:pt x="17668" y="174171"/>
                </a:cubicBezTo>
                <a:cubicBezTo>
                  <a:pt x="14770" y="168374"/>
                  <a:pt x="11960" y="154192"/>
                  <a:pt x="10411" y="148771"/>
                </a:cubicBezTo>
                <a:cubicBezTo>
                  <a:pt x="0" y="112330"/>
                  <a:pt x="14500" y="168751"/>
                  <a:pt x="3154" y="123371"/>
                </a:cubicBezTo>
                <a:cubicBezTo>
                  <a:pt x="4364" y="94343"/>
                  <a:pt x="3574" y="65162"/>
                  <a:pt x="6783" y="36286"/>
                </a:cubicBezTo>
                <a:cubicBezTo>
                  <a:pt x="7265" y="31952"/>
                  <a:pt x="12090" y="29301"/>
                  <a:pt x="14040" y="25400"/>
                </a:cubicBezTo>
                <a:cubicBezTo>
                  <a:pt x="15750" y="21979"/>
                  <a:pt x="14963" y="17219"/>
                  <a:pt x="17668" y="14514"/>
                </a:cubicBezTo>
                <a:cubicBezTo>
                  <a:pt x="20373" y="11809"/>
                  <a:pt x="24925" y="12095"/>
                  <a:pt x="28554" y="10886"/>
                </a:cubicBezTo>
                <a:cubicBezTo>
                  <a:pt x="34056" y="7218"/>
                  <a:pt x="42816" y="0"/>
                  <a:pt x="50325" y="0"/>
                </a:cubicBezTo>
                <a:lnTo>
                  <a:pt x="776040" y="3629"/>
                </a:lnTo>
                <a:cubicBezTo>
                  <a:pt x="779668" y="4838"/>
                  <a:pt x="783410" y="5751"/>
                  <a:pt x="786925" y="7257"/>
                </a:cubicBezTo>
                <a:cubicBezTo>
                  <a:pt x="791897" y="9388"/>
                  <a:pt x="796375" y="12615"/>
                  <a:pt x="801440" y="14514"/>
                </a:cubicBezTo>
                <a:cubicBezTo>
                  <a:pt x="806109" y="16265"/>
                  <a:pt x="811177" y="16710"/>
                  <a:pt x="815954" y="18143"/>
                </a:cubicBezTo>
                <a:cubicBezTo>
                  <a:pt x="815992" y="18155"/>
                  <a:pt x="843149" y="27209"/>
                  <a:pt x="848611" y="29029"/>
                </a:cubicBezTo>
                <a:cubicBezTo>
                  <a:pt x="848616" y="29031"/>
                  <a:pt x="870379" y="36283"/>
                  <a:pt x="870383" y="36286"/>
                </a:cubicBezTo>
                <a:lnTo>
                  <a:pt x="881268" y="43543"/>
                </a:lnTo>
                <a:cubicBezTo>
                  <a:pt x="883687" y="47172"/>
                  <a:pt x="887035" y="50331"/>
                  <a:pt x="888525" y="54429"/>
                </a:cubicBezTo>
                <a:cubicBezTo>
                  <a:pt x="891934" y="63802"/>
                  <a:pt x="895783" y="83457"/>
                  <a:pt x="895783" y="83457"/>
                </a:cubicBezTo>
                <a:cubicBezTo>
                  <a:pt x="894573" y="108857"/>
                  <a:pt x="894266" y="134316"/>
                  <a:pt x="892154" y="159657"/>
                </a:cubicBezTo>
                <a:cubicBezTo>
                  <a:pt x="891836" y="163469"/>
                  <a:pt x="891708" y="168421"/>
                  <a:pt x="888525" y="170543"/>
                </a:cubicBezTo>
                <a:cubicBezTo>
                  <a:pt x="883394" y="173964"/>
                  <a:pt x="876430" y="172962"/>
                  <a:pt x="870383" y="174171"/>
                </a:cubicBezTo>
                <a:cubicBezTo>
                  <a:pt x="846361" y="190186"/>
                  <a:pt x="942954" y="191710"/>
                  <a:pt x="855868" y="195943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1143000" y="1276350"/>
            <a:ext cx="6096000" cy="36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System Schematic</a:t>
            </a:r>
          </a:p>
        </p:txBody>
      </p:sp>
      <p:sp>
        <p:nvSpPr>
          <p:cNvPr id="38" name="Freeform 37"/>
          <p:cNvSpPr/>
          <p:nvPr/>
        </p:nvSpPr>
        <p:spPr>
          <a:xfrm>
            <a:off x="0" y="1581150"/>
            <a:ext cx="1468191" cy="1712580"/>
          </a:xfrm>
          <a:custGeom>
            <a:avLst/>
            <a:gdLst>
              <a:gd name="connsiteX0" fmla="*/ 1416676 w 1468191"/>
              <a:gd name="connsiteY0" fmla="*/ 1030310 h 1712580"/>
              <a:gd name="connsiteX1" fmla="*/ 1403797 w 1468191"/>
              <a:gd name="connsiteY1" fmla="*/ 1262130 h 1712580"/>
              <a:gd name="connsiteX2" fmla="*/ 1390918 w 1468191"/>
              <a:gd name="connsiteY2" fmla="*/ 1326524 h 1712580"/>
              <a:gd name="connsiteX3" fmla="*/ 1378039 w 1468191"/>
              <a:gd name="connsiteY3" fmla="*/ 1493950 h 1712580"/>
              <a:gd name="connsiteX4" fmla="*/ 1313645 w 1468191"/>
              <a:gd name="connsiteY4" fmla="*/ 1571223 h 1712580"/>
              <a:gd name="connsiteX5" fmla="*/ 1197735 w 1468191"/>
              <a:gd name="connsiteY5" fmla="*/ 1622738 h 1712580"/>
              <a:gd name="connsiteX6" fmla="*/ 1094704 w 1468191"/>
              <a:gd name="connsiteY6" fmla="*/ 1661375 h 1712580"/>
              <a:gd name="connsiteX7" fmla="*/ 1056067 w 1468191"/>
              <a:gd name="connsiteY7" fmla="*/ 1687133 h 1712580"/>
              <a:gd name="connsiteX8" fmla="*/ 515155 w 1468191"/>
              <a:gd name="connsiteY8" fmla="*/ 1687133 h 1712580"/>
              <a:gd name="connsiteX9" fmla="*/ 437882 w 1468191"/>
              <a:gd name="connsiteY9" fmla="*/ 1635617 h 1712580"/>
              <a:gd name="connsiteX10" fmla="*/ 412124 w 1468191"/>
              <a:gd name="connsiteY10" fmla="*/ 1596981 h 1712580"/>
              <a:gd name="connsiteX11" fmla="*/ 334851 w 1468191"/>
              <a:gd name="connsiteY11" fmla="*/ 1545465 h 1712580"/>
              <a:gd name="connsiteX12" fmla="*/ 296214 w 1468191"/>
              <a:gd name="connsiteY12" fmla="*/ 1519707 h 1712580"/>
              <a:gd name="connsiteX13" fmla="*/ 270456 w 1468191"/>
              <a:gd name="connsiteY13" fmla="*/ 1481071 h 1712580"/>
              <a:gd name="connsiteX14" fmla="*/ 231820 w 1468191"/>
              <a:gd name="connsiteY14" fmla="*/ 1455313 h 1712580"/>
              <a:gd name="connsiteX15" fmla="*/ 180304 w 1468191"/>
              <a:gd name="connsiteY15" fmla="*/ 1378040 h 1712580"/>
              <a:gd name="connsiteX16" fmla="*/ 141667 w 1468191"/>
              <a:gd name="connsiteY16" fmla="*/ 1326524 h 1712580"/>
              <a:gd name="connsiteX17" fmla="*/ 115910 w 1468191"/>
              <a:gd name="connsiteY17" fmla="*/ 1275009 h 1712580"/>
              <a:gd name="connsiteX18" fmla="*/ 103031 w 1468191"/>
              <a:gd name="connsiteY18" fmla="*/ 1236372 h 1712580"/>
              <a:gd name="connsiteX19" fmla="*/ 51515 w 1468191"/>
              <a:gd name="connsiteY19" fmla="*/ 1159099 h 1712580"/>
              <a:gd name="connsiteX20" fmla="*/ 25758 w 1468191"/>
              <a:gd name="connsiteY20" fmla="*/ 1081826 h 1712580"/>
              <a:gd name="connsiteX21" fmla="*/ 0 w 1468191"/>
              <a:gd name="connsiteY21" fmla="*/ 991674 h 1712580"/>
              <a:gd name="connsiteX22" fmla="*/ 12879 w 1468191"/>
              <a:gd name="connsiteY22" fmla="*/ 425003 h 1712580"/>
              <a:gd name="connsiteX23" fmla="*/ 38636 w 1468191"/>
              <a:gd name="connsiteY23" fmla="*/ 334851 h 1712580"/>
              <a:gd name="connsiteX24" fmla="*/ 90152 w 1468191"/>
              <a:gd name="connsiteY24" fmla="*/ 206062 h 1712580"/>
              <a:gd name="connsiteX25" fmla="*/ 167425 w 1468191"/>
              <a:gd name="connsiteY25" fmla="*/ 167426 h 1712580"/>
              <a:gd name="connsiteX26" fmla="*/ 244698 w 1468191"/>
              <a:gd name="connsiteY26" fmla="*/ 103031 h 1712580"/>
              <a:gd name="connsiteX27" fmla="*/ 334851 w 1468191"/>
              <a:gd name="connsiteY27" fmla="*/ 77274 h 1712580"/>
              <a:gd name="connsiteX28" fmla="*/ 373487 w 1468191"/>
              <a:gd name="connsiteY28" fmla="*/ 64395 h 1712580"/>
              <a:gd name="connsiteX29" fmla="*/ 502276 w 1468191"/>
              <a:gd name="connsiteY29" fmla="*/ 38637 h 1712580"/>
              <a:gd name="connsiteX30" fmla="*/ 669701 w 1468191"/>
              <a:gd name="connsiteY30" fmla="*/ 0 h 1712580"/>
              <a:gd name="connsiteX31" fmla="*/ 1017431 w 1468191"/>
              <a:gd name="connsiteY31" fmla="*/ 12879 h 1712580"/>
              <a:gd name="connsiteX32" fmla="*/ 1068946 w 1468191"/>
              <a:gd name="connsiteY32" fmla="*/ 25758 h 1712580"/>
              <a:gd name="connsiteX33" fmla="*/ 1107583 w 1468191"/>
              <a:gd name="connsiteY33" fmla="*/ 64395 h 1712580"/>
              <a:gd name="connsiteX34" fmla="*/ 1159098 w 1468191"/>
              <a:gd name="connsiteY34" fmla="*/ 103031 h 1712580"/>
              <a:gd name="connsiteX35" fmla="*/ 1197735 w 1468191"/>
              <a:gd name="connsiteY35" fmla="*/ 128789 h 1712580"/>
              <a:gd name="connsiteX36" fmla="*/ 1236372 w 1468191"/>
              <a:gd name="connsiteY36" fmla="*/ 167426 h 1712580"/>
              <a:gd name="connsiteX37" fmla="*/ 1262129 w 1468191"/>
              <a:gd name="connsiteY37" fmla="*/ 206062 h 1712580"/>
              <a:gd name="connsiteX38" fmla="*/ 1339403 w 1468191"/>
              <a:gd name="connsiteY38" fmla="*/ 231820 h 1712580"/>
              <a:gd name="connsiteX39" fmla="*/ 1378039 w 1468191"/>
              <a:gd name="connsiteY39" fmla="*/ 257578 h 1712580"/>
              <a:gd name="connsiteX40" fmla="*/ 1390918 w 1468191"/>
              <a:gd name="connsiteY40" fmla="*/ 296215 h 1712580"/>
              <a:gd name="connsiteX41" fmla="*/ 1416676 w 1468191"/>
              <a:gd name="connsiteY41" fmla="*/ 334851 h 1712580"/>
              <a:gd name="connsiteX42" fmla="*/ 1442434 w 1468191"/>
              <a:gd name="connsiteY42" fmla="*/ 515155 h 1712580"/>
              <a:gd name="connsiteX43" fmla="*/ 1455313 w 1468191"/>
              <a:gd name="connsiteY43" fmla="*/ 875764 h 1712580"/>
              <a:gd name="connsiteX44" fmla="*/ 1468191 w 1468191"/>
              <a:gd name="connsiteY44" fmla="*/ 862885 h 1712580"/>
              <a:gd name="connsiteX45" fmla="*/ 1442434 w 1468191"/>
              <a:gd name="connsiteY45" fmla="*/ 1120462 h 1712580"/>
              <a:gd name="connsiteX46" fmla="*/ 1403797 w 1468191"/>
              <a:gd name="connsiteY46" fmla="*/ 1339403 h 1712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468191" h="1712580">
                <a:moveTo>
                  <a:pt x="1416676" y="1030310"/>
                </a:moveTo>
                <a:cubicBezTo>
                  <a:pt x="1412383" y="1107583"/>
                  <a:pt x="1410502" y="1185028"/>
                  <a:pt x="1403797" y="1262130"/>
                </a:cubicBezTo>
                <a:cubicBezTo>
                  <a:pt x="1401901" y="1283937"/>
                  <a:pt x="1393335" y="1304768"/>
                  <a:pt x="1390918" y="1326524"/>
                </a:cubicBezTo>
                <a:cubicBezTo>
                  <a:pt x="1384737" y="1382155"/>
                  <a:pt x="1388354" y="1438935"/>
                  <a:pt x="1378039" y="1493950"/>
                </a:cubicBezTo>
                <a:cubicBezTo>
                  <a:pt x="1374545" y="1512583"/>
                  <a:pt x="1325140" y="1563012"/>
                  <a:pt x="1313645" y="1571223"/>
                </a:cubicBezTo>
                <a:cubicBezTo>
                  <a:pt x="1281778" y="1593985"/>
                  <a:pt x="1231396" y="1605908"/>
                  <a:pt x="1197735" y="1622738"/>
                </a:cubicBezTo>
                <a:cubicBezTo>
                  <a:pt x="1109299" y="1666955"/>
                  <a:pt x="1218944" y="1636527"/>
                  <a:pt x="1094704" y="1661375"/>
                </a:cubicBezTo>
                <a:cubicBezTo>
                  <a:pt x="1081825" y="1669961"/>
                  <a:pt x="1071374" y="1684837"/>
                  <a:pt x="1056067" y="1687133"/>
                </a:cubicBezTo>
                <a:cubicBezTo>
                  <a:pt x="886421" y="1712580"/>
                  <a:pt x="680213" y="1693735"/>
                  <a:pt x="515155" y="1687133"/>
                </a:cubicBezTo>
                <a:cubicBezTo>
                  <a:pt x="489397" y="1669961"/>
                  <a:pt x="455054" y="1661375"/>
                  <a:pt x="437882" y="1635617"/>
                </a:cubicBezTo>
                <a:cubicBezTo>
                  <a:pt x="429296" y="1622738"/>
                  <a:pt x="423773" y="1607174"/>
                  <a:pt x="412124" y="1596981"/>
                </a:cubicBezTo>
                <a:cubicBezTo>
                  <a:pt x="388826" y="1576596"/>
                  <a:pt x="360609" y="1562637"/>
                  <a:pt x="334851" y="1545465"/>
                </a:cubicBezTo>
                <a:lnTo>
                  <a:pt x="296214" y="1519707"/>
                </a:lnTo>
                <a:cubicBezTo>
                  <a:pt x="287628" y="1506828"/>
                  <a:pt x="281401" y="1492016"/>
                  <a:pt x="270456" y="1481071"/>
                </a:cubicBezTo>
                <a:cubicBezTo>
                  <a:pt x="259511" y="1470126"/>
                  <a:pt x="242013" y="1466962"/>
                  <a:pt x="231820" y="1455313"/>
                </a:cubicBezTo>
                <a:cubicBezTo>
                  <a:pt x="211435" y="1432015"/>
                  <a:pt x="198878" y="1402806"/>
                  <a:pt x="180304" y="1378040"/>
                </a:cubicBezTo>
                <a:cubicBezTo>
                  <a:pt x="167425" y="1360868"/>
                  <a:pt x="153043" y="1344726"/>
                  <a:pt x="141667" y="1326524"/>
                </a:cubicBezTo>
                <a:cubicBezTo>
                  <a:pt x="131492" y="1310244"/>
                  <a:pt x="123473" y="1292655"/>
                  <a:pt x="115910" y="1275009"/>
                </a:cubicBezTo>
                <a:cubicBezTo>
                  <a:pt x="110562" y="1262531"/>
                  <a:pt x="109624" y="1248239"/>
                  <a:pt x="103031" y="1236372"/>
                </a:cubicBezTo>
                <a:cubicBezTo>
                  <a:pt x="87997" y="1209311"/>
                  <a:pt x="61304" y="1188467"/>
                  <a:pt x="51515" y="1159099"/>
                </a:cubicBezTo>
                <a:cubicBezTo>
                  <a:pt x="42929" y="1133341"/>
                  <a:pt x="32343" y="1108166"/>
                  <a:pt x="25758" y="1081826"/>
                </a:cubicBezTo>
                <a:cubicBezTo>
                  <a:pt x="9586" y="1017140"/>
                  <a:pt x="18477" y="1047102"/>
                  <a:pt x="0" y="991674"/>
                </a:cubicBezTo>
                <a:cubicBezTo>
                  <a:pt x="4293" y="802784"/>
                  <a:pt x="5013" y="613778"/>
                  <a:pt x="12879" y="425003"/>
                </a:cubicBezTo>
                <a:cubicBezTo>
                  <a:pt x="13861" y="401443"/>
                  <a:pt x="31811" y="358738"/>
                  <a:pt x="38636" y="334851"/>
                </a:cubicBezTo>
                <a:cubicBezTo>
                  <a:pt x="51229" y="290776"/>
                  <a:pt x="55667" y="240547"/>
                  <a:pt x="90152" y="206062"/>
                </a:cubicBezTo>
                <a:cubicBezTo>
                  <a:pt x="115117" y="181098"/>
                  <a:pt x="136003" y="177900"/>
                  <a:pt x="167425" y="167426"/>
                </a:cubicBezTo>
                <a:cubicBezTo>
                  <a:pt x="195905" y="138946"/>
                  <a:pt x="208840" y="120960"/>
                  <a:pt x="244698" y="103031"/>
                </a:cubicBezTo>
                <a:cubicBezTo>
                  <a:pt x="265278" y="92741"/>
                  <a:pt x="315603" y="82774"/>
                  <a:pt x="334851" y="77274"/>
                </a:cubicBezTo>
                <a:cubicBezTo>
                  <a:pt x="347904" y="73545"/>
                  <a:pt x="360259" y="67448"/>
                  <a:pt x="373487" y="64395"/>
                </a:cubicBezTo>
                <a:cubicBezTo>
                  <a:pt x="416146" y="54551"/>
                  <a:pt x="459803" y="49255"/>
                  <a:pt x="502276" y="38637"/>
                </a:cubicBezTo>
                <a:cubicBezTo>
                  <a:pt x="626543" y="7570"/>
                  <a:pt x="570594" y="19822"/>
                  <a:pt x="669701" y="0"/>
                </a:cubicBezTo>
                <a:cubicBezTo>
                  <a:pt x="785611" y="4293"/>
                  <a:pt x="901682" y="5411"/>
                  <a:pt x="1017431" y="12879"/>
                </a:cubicBezTo>
                <a:cubicBezTo>
                  <a:pt x="1035094" y="14019"/>
                  <a:pt x="1053578" y="16976"/>
                  <a:pt x="1068946" y="25758"/>
                </a:cubicBezTo>
                <a:cubicBezTo>
                  <a:pt x="1084760" y="34795"/>
                  <a:pt x="1093754" y="52542"/>
                  <a:pt x="1107583" y="64395"/>
                </a:cubicBezTo>
                <a:cubicBezTo>
                  <a:pt x="1123880" y="78364"/>
                  <a:pt x="1141632" y="90555"/>
                  <a:pt x="1159098" y="103031"/>
                </a:cubicBezTo>
                <a:cubicBezTo>
                  <a:pt x="1171693" y="112028"/>
                  <a:pt x="1185844" y="118880"/>
                  <a:pt x="1197735" y="128789"/>
                </a:cubicBezTo>
                <a:cubicBezTo>
                  <a:pt x="1211727" y="140449"/>
                  <a:pt x="1224712" y="153434"/>
                  <a:pt x="1236372" y="167426"/>
                </a:cubicBezTo>
                <a:cubicBezTo>
                  <a:pt x="1246281" y="179317"/>
                  <a:pt x="1249004" y="197859"/>
                  <a:pt x="1262129" y="206062"/>
                </a:cubicBezTo>
                <a:cubicBezTo>
                  <a:pt x="1285153" y="220452"/>
                  <a:pt x="1339403" y="231820"/>
                  <a:pt x="1339403" y="231820"/>
                </a:cubicBezTo>
                <a:cubicBezTo>
                  <a:pt x="1352282" y="240406"/>
                  <a:pt x="1368370" y="245491"/>
                  <a:pt x="1378039" y="257578"/>
                </a:cubicBezTo>
                <a:cubicBezTo>
                  <a:pt x="1386520" y="268179"/>
                  <a:pt x="1384847" y="284073"/>
                  <a:pt x="1390918" y="296215"/>
                </a:cubicBezTo>
                <a:cubicBezTo>
                  <a:pt x="1397840" y="310059"/>
                  <a:pt x="1408090" y="321972"/>
                  <a:pt x="1416676" y="334851"/>
                </a:cubicBezTo>
                <a:cubicBezTo>
                  <a:pt x="1438017" y="420214"/>
                  <a:pt x="1432674" y="388275"/>
                  <a:pt x="1442434" y="515155"/>
                </a:cubicBezTo>
                <a:cubicBezTo>
                  <a:pt x="1458526" y="724355"/>
                  <a:pt x="1455313" y="688533"/>
                  <a:pt x="1455313" y="875764"/>
                </a:cubicBezTo>
                <a:lnTo>
                  <a:pt x="1468191" y="862885"/>
                </a:lnTo>
                <a:lnTo>
                  <a:pt x="1442434" y="1120462"/>
                </a:lnTo>
                <a:lnTo>
                  <a:pt x="1403797" y="1339403"/>
                </a:ln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Freeform 38"/>
          <p:cNvSpPr/>
          <p:nvPr/>
        </p:nvSpPr>
        <p:spPr>
          <a:xfrm rot="21346332">
            <a:off x="3786757" y="1640928"/>
            <a:ext cx="1677055" cy="1498573"/>
          </a:xfrm>
          <a:custGeom>
            <a:avLst/>
            <a:gdLst>
              <a:gd name="connsiteX0" fmla="*/ 1432639 w 1474556"/>
              <a:gd name="connsiteY0" fmla="*/ 540913 h 1313645"/>
              <a:gd name="connsiteX1" fmla="*/ 1432639 w 1474556"/>
              <a:gd name="connsiteY1" fmla="*/ 1171977 h 1313645"/>
              <a:gd name="connsiteX2" fmla="*/ 1368244 w 1474556"/>
              <a:gd name="connsiteY2" fmla="*/ 1236372 h 1313645"/>
              <a:gd name="connsiteX3" fmla="*/ 1342486 w 1474556"/>
              <a:gd name="connsiteY3" fmla="*/ 1275008 h 1313645"/>
              <a:gd name="connsiteX4" fmla="*/ 1252334 w 1474556"/>
              <a:gd name="connsiteY4" fmla="*/ 1313645 h 1313645"/>
              <a:gd name="connsiteX5" fmla="*/ 453844 w 1474556"/>
              <a:gd name="connsiteY5" fmla="*/ 1300766 h 1313645"/>
              <a:gd name="connsiteX6" fmla="*/ 273540 w 1474556"/>
              <a:gd name="connsiteY6" fmla="*/ 1287887 h 1313645"/>
              <a:gd name="connsiteX7" fmla="*/ 196267 w 1474556"/>
              <a:gd name="connsiteY7" fmla="*/ 1249251 h 1313645"/>
              <a:gd name="connsiteX8" fmla="*/ 144751 w 1474556"/>
              <a:gd name="connsiteY8" fmla="*/ 1223493 h 1313645"/>
              <a:gd name="connsiteX9" fmla="*/ 118993 w 1474556"/>
              <a:gd name="connsiteY9" fmla="*/ 1184856 h 1313645"/>
              <a:gd name="connsiteX10" fmla="*/ 80357 w 1474556"/>
              <a:gd name="connsiteY10" fmla="*/ 1159099 h 1313645"/>
              <a:gd name="connsiteX11" fmla="*/ 15962 w 1474556"/>
              <a:gd name="connsiteY11" fmla="*/ 1043189 h 1313645"/>
              <a:gd name="connsiteX12" fmla="*/ 28841 w 1474556"/>
              <a:gd name="connsiteY12" fmla="*/ 901521 h 1313645"/>
              <a:gd name="connsiteX13" fmla="*/ 67478 w 1474556"/>
              <a:gd name="connsiteY13" fmla="*/ 888642 h 1313645"/>
              <a:gd name="connsiteX14" fmla="*/ 183388 w 1474556"/>
              <a:gd name="connsiteY14" fmla="*/ 862885 h 1313645"/>
              <a:gd name="connsiteX15" fmla="*/ 196267 w 1474556"/>
              <a:gd name="connsiteY15" fmla="*/ 824248 h 1313645"/>
              <a:gd name="connsiteX16" fmla="*/ 106115 w 1474556"/>
              <a:gd name="connsiteY16" fmla="*/ 734096 h 1313645"/>
              <a:gd name="connsiteX17" fmla="*/ 67478 w 1474556"/>
              <a:gd name="connsiteY17" fmla="*/ 708338 h 1313645"/>
              <a:gd name="connsiteX18" fmla="*/ 41720 w 1474556"/>
              <a:gd name="connsiteY18" fmla="*/ 669701 h 1313645"/>
              <a:gd name="connsiteX19" fmla="*/ 41720 w 1474556"/>
              <a:gd name="connsiteY19" fmla="*/ 373487 h 1313645"/>
              <a:gd name="connsiteX20" fmla="*/ 54599 w 1474556"/>
              <a:gd name="connsiteY20" fmla="*/ 309093 h 1313645"/>
              <a:gd name="connsiteX21" fmla="*/ 106115 w 1474556"/>
              <a:gd name="connsiteY21" fmla="*/ 231820 h 1313645"/>
              <a:gd name="connsiteX22" fmla="*/ 196267 w 1474556"/>
              <a:gd name="connsiteY22" fmla="*/ 180304 h 1313645"/>
              <a:gd name="connsiteX23" fmla="*/ 247782 w 1474556"/>
              <a:gd name="connsiteY23" fmla="*/ 154546 h 1313645"/>
              <a:gd name="connsiteX24" fmla="*/ 337934 w 1474556"/>
              <a:gd name="connsiteY24" fmla="*/ 103031 h 1313645"/>
              <a:gd name="connsiteX25" fmla="*/ 415208 w 1474556"/>
              <a:gd name="connsiteY25" fmla="*/ 77273 h 1313645"/>
              <a:gd name="connsiteX26" fmla="*/ 621270 w 1474556"/>
              <a:gd name="connsiteY26" fmla="*/ 38637 h 1313645"/>
              <a:gd name="connsiteX27" fmla="*/ 724301 w 1474556"/>
              <a:gd name="connsiteY27" fmla="*/ 12879 h 1313645"/>
              <a:gd name="connsiteX28" fmla="*/ 788695 w 1474556"/>
              <a:gd name="connsiteY28" fmla="*/ 0 h 1313645"/>
              <a:gd name="connsiteX29" fmla="*/ 1278092 w 1474556"/>
              <a:gd name="connsiteY29" fmla="*/ 12879 h 1313645"/>
              <a:gd name="connsiteX30" fmla="*/ 1303850 w 1474556"/>
              <a:gd name="connsiteY30" fmla="*/ 64394 h 1313645"/>
              <a:gd name="connsiteX31" fmla="*/ 1342486 w 1474556"/>
              <a:gd name="connsiteY31" fmla="*/ 90152 h 1313645"/>
              <a:gd name="connsiteX32" fmla="*/ 1368244 w 1474556"/>
              <a:gd name="connsiteY32" fmla="*/ 128789 h 1313645"/>
              <a:gd name="connsiteX33" fmla="*/ 1381123 w 1474556"/>
              <a:gd name="connsiteY33" fmla="*/ 180304 h 1313645"/>
              <a:gd name="connsiteX34" fmla="*/ 1394002 w 1474556"/>
              <a:gd name="connsiteY34" fmla="*/ 218941 h 1313645"/>
              <a:gd name="connsiteX35" fmla="*/ 1419760 w 1474556"/>
              <a:gd name="connsiteY35" fmla="*/ 309093 h 1313645"/>
              <a:gd name="connsiteX36" fmla="*/ 1432639 w 1474556"/>
              <a:gd name="connsiteY36" fmla="*/ 540913 h 1313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474556" h="1313645">
                <a:moveTo>
                  <a:pt x="1432639" y="540913"/>
                </a:moveTo>
                <a:cubicBezTo>
                  <a:pt x="1474556" y="792428"/>
                  <a:pt x="1455425" y="647888"/>
                  <a:pt x="1432639" y="1171977"/>
                </a:cubicBezTo>
                <a:cubicBezTo>
                  <a:pt x="1430533" y="1220405"/>
                  <a:pt x="1408080" y="1216454"/>
                  <a:pt x="1368244" y="1236372"/>
                </a:cubicBezTo>
                <a:cubicBezTo>
                  <a:pt x="1359658" y="1249251"/>
                  <a:pt x="1354377" y="1265099"/>
                  <a:pt x="1342486" y="1275008"/>
                </a:cubicBezTo>
                <a:cubicBezTo>
                  <a:pt x="1321266" y="1292692"/>
                  <a:pt x="1279176" y="1304698"/>
                  <a:pt x="1252334" y="1313645"/>
                </a:cubicBezTo>
                <a:lnTo>
                  <a:pt x="453844" y="1300766"/>
                </a:lnTo>
                <a:cubicBezTo>
                  <a:pt x="393610" y="1299181"/>
                  <a:pt x="333382" y="1294927"/>
                  <a:pt x="273540" y="1287887"/>
                </a:cubicBezTo>
                <a:cubicBezTo>
                  <a:pt x="236372" y="1283514"/>
                  <a:pt x="227782" y="1267259"/>
                  <a:pt x="196267" y="1249251"/>
                </a:cubicBezTo>
                <a:cubicBezTo>
                  <a:pt x="179598" y="1239726"/>
                  <a:pt x="161923" y="1232079"/>
                  <a:pt x="144751" y="1223493"/>
                </a:cubicBezTo>
                <a:cubicBezTo>
                  <a:pt x="136165" y="1210614"/>
                  <a:pt x="129938" y="1195801"/>
                  <a:pt x="118993" y="1184856"/>
                </a:cubicBezTo>
                <a:cubicBezTo>
                  <a:pt x="108048" y="1173911"/>
                  <a:pt x="90549" y="1170748"/>
                  <a:pt x="80357" y="1159099"/>
                </a:cubicBezTo>
                <a:cubicBezTo>
                  <a:pt x="32666" y="1104595"/>
                  <a:pt x="33651" y="1096255"/>
                  <a:pt x="15962" y="1043189"/>
                </a:cubicBezTo>
                <a:cubicBezTo>
                  <a:pt x="20255" y="995966"/>
                  <a:pt x="13846" y="946505"/>
                  <a:pt x="28841" y="901521"/>
                </a:cubicBezTo>
                <a:cubicBezTo>
                  <a:pt x="33134" y="888642"/>
                  <a:pt x="54425" y="892372"/>
                  <a:pt x="67478" y="888642"/>
                </a:cubicBezTo>
                <a:cubicBezTo>
                  <a:pt x="109924" y="876514"/>
                  <a:pt x="139115" y="871739"/>
                  <a:pt x="183388" y="862885"/>
                </a:cubicBezTo>
                <a:cubicBezTo>
                  <a:pt x="187681" y="850006"/>
                  <a:pt x="196267" y="837824"/>
                  <a:pt x="196267" y="824248"/>
                </a:cubicBezTo>
                <a:cubicBezTo>
                  <a:pt x="196267" y="771355"/>
                  <a:pt x="142993" y="758681"/>
                  <a:pt x="106115" y="734096"/>
                </a:cubicBezTo>
                <a:lnTo>
                  <a:pt x="67478" y="708338"/>
                </a:lnTo>
                <a:cubicBezTo>
                  <a:pt x="58892" y="695459"/>
                  <a:pt x="48642" y="683545"/>
                  <a:pt x="41720" y="669701"/>
                </a:cubicBezTo>
                <a:cubicBezTo>
                  <a:pt x="0" y="586262"/>
                  <a:pt x="38647" y="411893"/>
                  <a:pt x="41720" y="373487"/>
                </a:cubicBezTo>
                <a:cubicBezTo>
                  <a:pt x="43466" y="351667"/>
                  <a:pt x="45541" y="329021"/>
                  <a:pt x="54599" y="309093"/>
                </a:cubicBezTo>
                <a:cubicBezTo>
                  <a:pt x="67409" y="280911"/>
                  <a:pt x="78426" y="245665"/>
                  <a:pt x="106115" y="231820"/>
                </a:cubicBezTo>
                <a:cubicBezTo>
                  <a:pt x="261787" y="153982"/>
                  <a:pt x="68842" y="253119"/>
                  <a:pt x="196267" y="180304"/>
                </a:cubicBezTo>
                <a:cubicBezTo>
                  <a:pt x="212936" y="170779"/>
                  <a:pt x="231113" y="164071"/>
                  <a:pt x="247782" y="154546"/>
                </a:cubicBezTo>
                <a:cubicBezTo>
                  <a:pt x="301986" y="123573"/>
                  <a:pt x="273080" y="128973"/>
                  <a:pt x="337934" y="103031"/>
                </a:cubicBezTo>
                <a:cubicBezTo>
                  <a:pt x="363143" y="92947"/>
                  <a:pt x="388584" y="82598"/>
                  <a:pt x="415208" y="77273"/>
                </a:cubicBezTo>
                <a:cubicBezTo>
                  <a:pt x="737963" y="12723"/>
                  <a:pt x="400389" y="78797"/>
                  <a:pt x="621270" y="38637"/>
                </a:cubicBezTo>
                <a:cubicBezTo>
                  <a:pt x="795316" y="6992"/>
                  <a:pt x="605149" y="42667"/>
                  <a:pt x="724301" y="12879"/>
                </a:cubicBezTo>
                <a:cubicBezTo>
                  <a:pt x="745537" y="7570"/>
                  <a:pt x="767230" y="4293"/>
                  <a:pt x="788695" y="0"/>
                </a:cubicBezTo>
                <a:lnTo>
                  <a:pt x="1278092" y="12879"/>
                </a:lnTo>
                <a:cubicBezTo>
                  <a:pt x="1297142" y="15260"/>
                  <a:pt x="1291559" y="49645"/>
                  <a:pt x="1303850" y="64394"/>
                </a:cubicBezTo>
                <a:cubicBezTo>
                  <a:pt x="1313759" y="76285"/>
                  <a:pt x="1329607" y="81566"/>
                  <a:pt x="1342486" y="90152"/>
                </a:cubicBezTo>
                <a:cubicBezTo>
                  <a:pt x="1351072" y="103031"/>
                  <a:pt x="1362147" y="114562"/>
                  <a:pt x="1368244" y="128789"/>
                </a:cubicBezTo>
                <a:cubicBezTo>
                  <a:pt x="1375217" y="145058"/>
                  <a:pt x="1376260" y="163285"/>
                  <a:pt x="1381123" y="180304"/>
                </a:cubicBezTo>
                <a:cubicBezTo>
                  <a:pt x="1384853" y="193357"/>
                  <a:pt x="1390272" y="205888"/>
                  <a:pt x="1394002" y="218941"/>
                </a:cubicBezTo>
                <a:cubicBezTo>
                  <a:pt x="1426345" y="332141"/>
                  <a:pt x="1388880" y="216454"/>
                  <a:pt x="1419760" y="309093"/>
                </a:cubicBezTo>
                <a:lnTo>
                  <a:pt x="1432639" y="54091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ounded Rectangle 40"/>
          <p:cNvSpPr/>
          <p:nvPr/>
        </p:nvSpPr>
        <p:spPr>
          <a:xfrm>
            <a:off x="1905000" y="4095750"/>
            <a:ext cx="1066800" cy="6096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914400" y="3562350"/>
            <a:ext cx="1219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1905000" y="2190750"/>
            <a:ext cx="685800" cy="190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76200" y="4095750"/>
            <a:ext cx="1981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228600" y="4629150"/>
            <a:ext cx="25908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6" name="Straight Connector 45"/>
          <p:cNvCxnSpPr/>
          <p:nvPr/>
        </p:nvCxnSpPr>
        <p:spPr>
          <a:xfrm rot="10800000">
            <a:off x="3429000" y="3865561"/>
            <a:ext cx="304800" cy="1588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 flipH="1" flipV="1">
            <a:off x="2858294" y="3294061"/>
            <a:ext cx="1142206" cy="794"/>
          </a:xfrm>
          <a:prstGeom prst="straightConnector1">
            <a:avLst/>
          </a:prstGeom>
          <a:ln w="762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2590800" y="3561556"/>
            <a:ext cx="1676400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2209005" y="3180556"/>
            <a:ext cx="2438400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10800000">
            <a:off x="2819400" y="4398962"/>
            <a:ext cx="609600" cy="1588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10800000">
            <a:off x="2743200" y="4399756"/>
            <a:ext cx="685800" cy="15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 descr="System overview #4 basic"/>
          <p:cNvPicPr>
            <a:picLocks noChangeAspect="1" noChangeArrowheads="1"/>
          </p:cNvPicPr>
          <p:nvPr/>
        </p:nvPicPr>
        <p:blipFill>
          <a:blip r:embed="rId3"/>
          <a:srcRect l="53753" t="52587" b="19642"/>
          <a:stretch>
            <a:fillRect/>
          </a:stretch>
        </p:blipFill>
        <p:spPr bwMode="auto">
          <a:xfrm>
            <a:off x="4876800" y="3810000"/>
            <a:ext cx="41148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Rectangle 54"/>
          <p:cNvSpPr/>
          <p:nvPr/>
        </p:nvSpPr>
        <p:spPr>
          <a:xfrm>
            <a:off x="5791200" y="3562350"/>
            <a:ext cx="2971800" cy="381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>
            <a:off x="3810000" y="3943350"/>
            <a:ext cx="1143000" cy="304800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ounded Rectangle 57"/>
          <p:cNvSpPr/>
          <p:nvPr/>
        </p:nvSpPr>
        <p:spPr>
          <a:xfrm>
            <a:off x="1616040" y="2571750"/>
            <a:ext cx="60960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PMT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168240" y="4629150"/>
            <a:ext cx="129540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err="1" smtClean="0">
                <a:solidFill>
                  <a:schemeClr val="tx2">
                    <a:lumMod val="75000"/>
                  </a:schemeClr>
                </a:solidFill>
              </a:rPr>
              <a:t>MyoCam</a:t>
            </a:r>
            <a:r>
              <a:rPr lang="en-US" sz="1600" b="1" i="1" smtClean="0">
                <a:solidFill>
                  <a:schemeClr val="tx2">
                    <a:lumMod val="75000"/>
                  </a:schemeClr>
                </a:solidFill>
              </a:rPr>
              <a:t>-S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914400" y="3409950"/>
            <a:ext cx="1447800" cy="762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Cell Framing Adapter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676400" y="2038350"/>
            <a:ext cx="1219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Rounded Rectangle 64"/>
          <p:cNvSpPr/>
          <p:nvPr/>
        </p:nvSpPr>
        <p:spPr>
          <a:xfrm>
            <a:off x="1447800" y="4248150"/>
            <a:ext cx="129540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Emission </a:t>
            </a:r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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1447800" y="4248150"/>
            <a:ext cx="129540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err="1" smtClean="0">
                <a:solidFill>
                  <a:schemeClr val="tx2">
                    <a:lumMod val="75000"/>
                  </a:schemeClr>
                </a:solidFill>
              </a:rPr>
              <a:t>Brightfield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876800" y="3638550"/>
            <a:ext cx="4419600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9" name="Picture 14" descr="R:\SELLING\handouts\vessel system overview #4 vert.wmf"/>
          <p:cNvPicPr>
            <a:picLocks noChangeAspect="1" noChangeArrowheads="1"/>
          </p:cNvPicPr>
          <p:nvPr/>
        </p:nvPicPr>
        <p:blipFill>
          <a:blip r:embed="rId4"/>
          <a:srcRect l="62147" t="36523" r="-282" b="42933"/>
          <a:stretch>
            <a:fillRect/>
          </a:stretch>
        </p:blipFill>
        <p:spPr bwMode="auto">
          <a:xfrm>
            <a:off x="5638800" y="2647950"/>
            <a:ext cx="3276600" cy="2184400"/>
          </a:xfrm>
          <a:prstGeom prst="rect">
            <a:avLst/>
          </a:prstGeom>
          <a:noFill/>
        </p:spPr>
      </p:pic>
      <p:sp>
        <p:nvSpPr>
          <p:cNvPr id="61" name="Rounded Rectangle 60"/>
          <p:cNvSpPr/>
          <p:nvPr/>
        </p:nvSpPr>
        <p:spPr>
          <a:xfrm>
            <a:off x="3902040" y="4019550"/>
            <a:ext cx="129540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err="1" smtClean="0">
                <a:solidFill>
                  <a:schemeClr val="tx2">
                    <a:lumMod val="75000"/>
                  </a:schemeClr>
                </a:solidFill>
              </a:rPr>
              <a:t>Epi</a:t>
            </a:r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-Coupling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3825840" y="2876550"/>
            <a:ext cx="129540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Excitation </a:t>
            </a:r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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6" name="Freeform 75"/>
          <p:cNvSpPr/>
          <p:nvPr/>
        </p:nvSpPr>
        <p:spPr>
          <a:xfrm>
            <a:off x="4757195" y="3784922"/>
            <a:ext cx="902825" cy="67518"/>
          </a:xfrm>
          <a:custGeom>
            <a:avLst/>
            <a:gdLst>
              <a:gd name="connsiteX0" fmla="*/ 0 w 902825"/>
              <a:gd name="connsiteY0" fmla="*/ 57873 h 67518"/>
              <a:gd name="connsiteX1" fmla="*/ 312516 w 902825"/>
              <a:gd name="connsiteY1" fmla="*/ 57873 h 67518"/>
              <a:gd name="connsiteX2" fmla="*/ 544010 w 902825"/>
              <a:gd name="connsiteY2" fmla="*/ 0 h 67518"/>
              <a:gd name="connsiteX3" fmla="*/ 902825 w 902825"/>
              <a:gd name="connsiteY3" fmla="*/ 23149 h 67518"/>
              <a:gd name="connsiteX4" fmla="*/ 902825 w 902825"/>
              <a:gd name="connsiteY4" fmla="*/ 23149 h 67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825" h="67518">
                <a:moveTo>
                  <a:pt x="0" y="57873"/>
                </a:moveTo>
                <a:cubicBezTo>
                  <a:pt x="110924" y="62695"/>
                  <a:pt x="221848" y="67518"/>
                  <a:pt x="312516" y="57873"/>
                </a:cubicBezTo>
                <a:cubicBezTo>
                  <a:pt x="403184" y="48228"/>
                  <a:pt x="445625" y="5787"/>
                  <a:pt x="544010" y="0"/>
                </a:cubicBezTo>
                <a:lnTo>
                  <a:pt x="902825" y="23149"/>
                </a:lnTo>
                <a:lnTo>
                  <a:pt x="902825" y="23149"/>
                </a:ln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3794760" y="2724150"/>
            <a:ext cx="5577840" cy="1965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/>
          <p:cNvSpPr/>
          <p:nvPr/>
        </p:nvSpPr>
        <p:spPr>
          <a:xfrm>
            <a:off x="5257800" y="4171950"/>
            <a:ext cx="2590800" cy="304800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Acquisition &amp; Analysis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8" name="Picture 14" descr="R:\SELLING\handouts\vessel system overview #4 vert.wmf"/>
          <p:cNvPicPr>
            <a:picLocks noChangeAspect="1" noChangeArrowheads="1"/>
          </p:cNvPicPr>
          <p:nvPr/>
        </p:nvPicPr>
        <p:blipFill>
          <a:blip r:embed="rId4"/>
          <a:srcRect l="18362" r="23729" b="68042"/>
          <a:stretch>
            <a:fillRect/>
          </a:stretch>
        </p:blipFill>
        <p:spPr bwMode="auto">
          <a:xfrm>
            <a:off x="5029200" y="2114550"/>
            <a:ext cx="3124200" cy="2133600"/>
          </a:xfrm>
          <a:prstGeom prst="rect">
            <a:avLst/>
          </a:prstGeom>
          <a:noFill/>
        </p:spPr>
      </p:pic>
      <p:sp>
        <p:nvSpPr>
          <p:cNvPr id="57" name="Rounded Rectangle 56"/>
          <p:cNvSpPr/>
          <p:nvPr/>
        </p:nvSpPr>
        <p:spPr>
          <a:xfrm>
            <a:off x="5715000" y="2495550"/>
            <a:ext cx="2590800" cy="304800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Fluorescence Illumination</a:t>
            </a:r>
          </a:p>
          <a:p>
            <a:pPr algn="ctr"/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Light Source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7" name="Picture 14" descr="R:\SELLING\handouts\vessel system overview #4 vert.wmf"/>
          <p:cNvPicPr>
            <a:picLocks noChangeAspect="1" noChangeArrowheads="1"/>
          </p:cNvPicPr>
          <p:nvPr/>
        </p:nvPicPr>
        <p:blipFill>
          <a:blip r:embed="rId4"/>
          <a:srcRect l="15538" t="83032" r="25141" b="2131"/>
          <a:stretch>
            <a:fillRect/>
          </a:stretch>
        </p:blipFill>
        <p:spPr bwMode="auto">
          <a:xfrm>
            <a:off x="3991708" y="1885950"/>
            <a:ext cx="4923692" cy="1524000"/>
          </a:xfrm>
          <a:prstGeom prst="rect">
            <a:avLst/>
          </a:prstGeom>
          <a:noFill/>
        </p:spPr>
      </p:pic>
      <p:sp>
        <p:nvSpPr>
          <p:cNvPr id="78" name="Rounded Rectangle 77"/>
          <p:cNvSpPr/>
          <p:nvPr/>
        </p:nvSpPr>
        <p:spPr>
          <a:xfrm>
            <a:off x="5334000" y="3562350"/>
            <a:ext cx="2590800" cy="304800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Integration with Pressure </a:t>
            </a:r>
            <a:r>
              <a:rPr lang="en-US" sz="1600" b="1" i="1" dirty="0" err="1" smtClean="0">
                <a:solidFill>
                  <a:schemeClr val="tx2">
                    <a:lumMod val="75000"/>
                  </a:schemeClr>
                </a:solidFill>
              </a:rPr>
              <a:t>Myograph</a:t>
            </a:r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 System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Rounded Rectangle 66">
            <a:hlinkClick r:id="rId6" action="ppaction://hlinkshowjump?jump=endshow">
              <a:snd r:embed="rId5" name="bomb.wav" builtIn="1"/>
            </a:hlinkClick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5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2000"/>
                            </p:stCondLst>
                            <p:childTnLst>
                              <p:par>
                                <p:cTn id="88" presetID="2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8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000"/>
                            </p:stCondLst>
                            <p:childTnLst>
                              <p:par>
                                <p:cTn id="95" presetID="22" presetClass="exit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xit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1" presetID="9" presetClass="emph" presetSubtype="0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rctx="PPT">
                                        <p:cTn id="112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3" dur="indefinite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mph" presetSubtype="0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rctx="PPT">
                                        <p:cTn id="115" dur="indefinite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6" dur="indefinite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8" presetID="10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9" presetClass="emph" presetSubtype="0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rctx="PPT">
                                        <p:cTn id="128" dur="indefinit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9" dur="indefinite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9" presetClass="emph" presetSubtype="0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rctx="PPT">
                                        <p:cTn id="131" dur="indefinite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2" dur="indefinite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4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1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1" grpId="0" animBg="1"/>
      <p:bldP spid="41" grpId="1" animBg="1"/>
      <p:bldP spid="43" grpId="0" animBg="1"/>
      <p:bldP spid="44" grpId="0" animBg="1"/>
      <p:bldP spid="45" grpId="0" animBg="1"/>
      <p:bldP spid="58" grpId="0"/>
      <p:bldP spid="58" grpId="1"/>
      <p:bldP spid="59" grpId="0"/>
      <p:bldP spid="59" grpId="1"/>
      <p:bldP spid="60" grpId="0"/>
      <p:bldP spid="60" grpId="1"/>
      <p:bldP spid="65" grpId="0"/>
      <p:bldP spid="65" grpId="1"/>
      <p:bldP spid="66" grpId="0"/>
      <p:bldP spid="66" grpId="1"/>
      <p:bldP spid="61" grpId="0"/>
      <p:bldP spid="61" grpId="1"/>
      <p:bldP spid="64" grpId="0"/>
      <p:bldP spid="64" grpId="1"/>
      <p:bldP spid="71" grpId="0" animBg="1"/>
      <p:bldP spid="71" grpId="1" animBg="1"/>
      <p:bldP spid="63" grpId="0" animBg="1"/>
      <p:bldP spid="57" grpId="0" animBg="1"/>
      <p:bldP spid="57" grpId="1" animBg="1"/>
      <p:bldP spid="78" grpId="1" animBg="1"/>
      <p:bldP spid="78" grpId="2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67</Words>
  <Application>Microsoft Office PowerPoint</Application>
  <PresentationFormat>On-screen Show (16:9)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Joe Soughayer</dc:creator>
  <cp:lastModifiedBy>Joe Soughayer</cp:lastModifiedBy>
  <cp:revision>21</cp:revision>
  <dcterms:created xsi:type="dcterms:W3CDTF">2008-11-06T16:50:45Z</dcterms:created>
  <dcterms:modified xsi:type="dcterms:W3CDTF">2008-11-09T16:37:41Z</dcterms:modified>
</cp:coreProperties>
</file>